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258" r:id="rId3"/>
    <p:sldId id="257" r:id="rId4"/>
    <p:sldId id="280" r:id="rId5"/>
    <p:sldId id="266" r:id="rId6"/>
    <p:sldId id="285" r:id="rId7"/>
    <p:sldId id="267" r:id="rId8"/>
    <p:sldId id="286" r:id="rId9"/>
    <p:sldId id="281" r:id="rId10"/>
    <p:sldId id="268" r:id="rId11"/>
    <p:sldId id="287" r:id="rId12"/>
    <p:sldId id="270" r:id="rId13"/>
    <p:sldId id="288" r:id="rId14"/>
    <p:sldId id="271" r:id="rId15"/>
    <p:sldId id="289" r:id="rId16"/>
    <p:sldId id="272" r:id="rId17"/>
    <p:sldId id="282" r:id="rId18"/>
    <p:sldId id="283" r:id="rId19"/>
    <p:sldId id="284" r:id="rId20"/>
    <p:sldId id="273" r:id="rId21"/>
    <p:sldId id="295" r:id="rId22"/>
    <p:sldId id="274" r:id="rId23"/>
    <p:sldId id="290" r:id="rId24"/>
    <p:sldId id="275" r:id="rId25"/>
    <p:sldId id="291" r:id="rId26"/>
    <p:sldId id="292" r:id="rId27"/>
    <p:sldId id="293" r:id="rId28"/>
    <p:sldId id="277" r:id="rId29"/>
    <p:sldId id="278" r:id="rId30"/>
    <p:sldId id="294" r:id="rId31"/>
    <p:sldId id="296" r:id="rId32"/>
    <p:sldId id="279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7"/>
    <p:restoredTop sz="95527"/>
  </p:normalViewPr>
  <p:slideViewPr>
    <p:cSldViewPr snapToGrid="0" snapToObjects="1">
      <p:cViewPr>
        <p:scale>
          <a:sx n="102" d="100"/>
          <a:sy n="102" d="100"/>
        </p:scale>
        <p:origin x="1040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CFF0F-CC1C-534F-AC4B-98CB58BB567B}" type="datetimeFigureOut">
              <a:rPr kumimoji="1" lang="zh-CN" altLang="en-US" smtClean="0"/>
              <a:t>2024/9/10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CC049-25A8-F447-A2D9-39D22A33F5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98096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感谢大家选择这门课。是对我们俩最大的支持和鼓励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1.</a:t>
            </a:r>
            <a:r>
              <a:rPr kumimoji="1" lang="zh-CN" altLang="en-US" dirty="0"/>
              <a:t>一般来说这俩课不放在一起讲。在大学也是分开两个系的课</a:t>
            </a:r>
            <a:endParaRPr kumimoji="1"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dirty="0"/>
              <a:t>上一门课学了两门，选了课就是赚到！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2.</a:t>
            </a:r>
            <a:r>
              <a:rPr kumimoji="1" lang="zh-CN" altLang="en-US" dirty="0"/>
              <a:t>八十中第一门语言学</a:t>
            </a:r>
            <a:r>
              <a:rPr kumimoji="1" lang="en-US" altLang="zh-CN" dirty="0"/>
              <a:t>/NLP</a:t>
            </a:r>
            <a:r>
              <a:rPr kumimoji="1" lang="zh-CN" altLang="en-US" dirty="0"/>
              <a:t>课。我为什么做这门课？</a:t>
            </a:r>
            <a:endParaRPr kumimoji="1" lang="en-US" altLang="zh-CN" dirty="0"/>
          </a:p>
          <a:p>
            <a:r>
              <a:rPr kumimoji="1" lang="en-US" altLang="zh-CN" dirty="0"/>
              <a:t>1.</a:t>
            </a:r>
            <a:r>
              <a:rPr kumimoji="1" lang="zh-CN" altLang="en-US" dirty="0"/>
              <a:t> 我的兴趣在这</a:t>
            </a:r>
            <a:endParaRPr kumimoji="1" lang="en-US" altLang="zh-CN" dirty="0"/>
          </a:p>
          <a:p>
            <a:r>
              <a:rPr kumimoji="1" lang="en-US" altLang="zh-CN" dirty="0"/>
              <a:t>2.</a:t>
            </a:r>
            <a:r>
              <a:rPr kumimoji="1" lang="zh-CN" altLang="en-US" dirty="0"/>
              <a:t> 我的愿景是</a:t>
            </a:r>
            <a:endParaRPr kumimoji="1" lang="en-US" altLang="zh-CN" dirty="0"/>
          </a:p>
          <a:p>
            <a:r>
              <a:rPr kumimoji="1" lang="zh-CN" altLang="en-US" dirty="0"/>
              <a:t>（套话）</a:t>
            </a:r>
            <a:endParaRPr kumimoji="1" lang="en-US" altLang="zh-CN" dirty="0"/>
          </a:p>
          <a:p>
            <a:r>
              <a:rPr kumimoji="1" lang="zh-CN" altLang="en-US" dirty="0"/>
              <a:t>简短自我介绍 我是 可以叫我 他是</a:t>
            </a:r>
            <a:endParaRPr kumimoji="1"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85851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863438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846046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57441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48326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023454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1041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199743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564982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337872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19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24046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初步设计 可以随时做改变</a:t>
            </a:r>
            <a:endParaRPr kumimoji="1" lang="en-US" altLang="zh-CN" dirty="0"/>
          </a:p>
          <a:p>
            <a:r>
              <a:rPr kumimoji="1" lang="zh-CN" altLang="en-US" dirty="0"/>
              <a:t>以期中为分界线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zh-CN" altLang="en-US" dirty="0"/>
              <a:t>介绍</a:t>
            </a:r>
            <a:r>
              <a:rPr kumimoji="1" lang="en-US" altLang="zh-CN" dirty="0"/>
              <a:t>IOL</a:t>
            </a:r>
          </a:p>
          <a:p>
            <a:r>
              <a:rPr kumimoji="1" lang="zh-CN" altLang="en-US" dirty="0"/>
              <a:t>虽然不知名 但是有完整体系。得奖</a:t>
            </a:r>
            <a:endParaRPr kumimoji="1" lang="en-US" altLang="zh-CN" dirty="0"/>
          </a:p>
          <a:p>
            <a:r>
              <a:rPr kumimoji="1" lang="zh-CN" altLang="en-US" dirty="0"/>
              <a:t>每一部分都会有对应的题。</a:t>
            </a:r>
            <a:endParaRPr kumimoji="1" lang="en-US" altLang="zh-CN" dirty="0"/>
          </a:p>
          <a:p>
            <a:r>
              <a:rPr kumimoji="1" lang="zh-CN" altLang="en-US" dirty="0"/>
              <a:t>不怕 都是逻辑推理 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zh-CN" altLang="en-US" dirty="0"/>
              <a:t>介绍</a:t>
            </a:r>
            <a:r>
              <a:rPr kumimoji="1" lang="en-US" altLang="zh-CN" dirty="0"/>
              <a:t>NLP</a:t>
            </a:r>
          </a:p>
          <a:p>
            <a:r>
              <a:rPr kumimoji="1" lang="zh-CN" altLang="en-US" dirty="0"/>
              <a:t>做情感分析器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zh-CN" altLang="en-US" dirty="0"/>
              <a:t>神经网络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zh-CN" altLang="en-US" dirty="0"/>
              <a:t>期末展示 不限制展示方式 只要和语言学和</a:t>
            </a:r>
            <a:r>
              <a:rPr kumimoji="1" lang="en-US" altLang="zh-CN" dirty="0"/>
              <a:t>NLP</a:t>
            </a:r>
            <a:r>
              <a:rPr kumimoji="1" lang="zh-CN" altLang="en-US" dirty="0"/>
              <a:t>相关</a:t>
            </a:r>
            <a:endParaRPr kumimoji="1" lang="en-US" altLang="zh-CN" dirty="0"/>
          </a:p>
          <a:p>
            <a:r>
              <a:rPr kumimoji="1" lang="zh-CN" altLang="en-US" dirty="0"/>
              <a:t>语言学现象 造语 </a:t>
            </a:r>
            <a:r>
              <a:rPr kumimoji="1" lang="en-US" altLang="zh-CN" dirty="0"/>
              <a:t>NLP</a:t>
            </a:r>
            <a:r>
              <a:rPr kumimoji="1" lang="zh-CN" altLang="en-US" dirty="0"/>
              <a:t>：智能体</a:t>
            </a:r>
            <a:endParaRPr kumimoji="1"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673394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20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668515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21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739467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24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466702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25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716704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26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742287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27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205000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28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120950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29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213066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30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353685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31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61792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7665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少讲点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69844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少讲点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16380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少讲点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30455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b="0" i="0" u="none" strike="noStrike" dirty="0">
                <a:effectLst/>
                <a:ea typeface="Linux Libertine"/>
              </a:rPr>
              <a:t>国家语言文字工作委员会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573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b="0" i="0" u="none" strike="noStrike" dirty="0">
                <a:effectLst/>
                <a:ea typeface="Linux Libertine"/>
              </a:rPr>
              <a:t>国家语言文字工作委员会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91918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b="0" i="0" u="none" strike="noStrike" dirty="0">
                <a:effectLst/>
                <a:ea typeface="Linux Libertine"/>
              </a:rPr>
              <a:t>国家语言文字工作委员会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CC049-25A8-F447-A2D9-39D22A33F5DF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82857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4310CE-F0EF-9843-8A6D-C523782BF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50ED589-5448-6345-B579-BE09B6B12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E9FFB7C-D354-AF43-9573-B3AE83DF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87A1-03AE-4148-B4A9-206FF3CEE934}" type="datetimeFigureOut">
              <a:rPr kumimoji="1" lang="zh-CN" altLang="en-US" smtClean="0"/>
              <a:t>2024/9/10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46D1EA0-93E5-1D4E-8886-14C28FAB5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3E3756-F8B0-7C43-90D0-41A38D82B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C631-3F57-EA4C-9FB4-AA5B1577861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44138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E18D0B-5F2A-844E-BAB0-E571293F1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4B2BF84-34A5-2B4A-A54E-40C8A0BF7F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8C9182-29C8-6E4A-A50D-323683DE1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87A1-03AE-4148-B4A9-206FF3CEE934}" type="datetimeFigureOut">
              <a:rPr kumimoji="1" lang="zh-CN" altLang="en-US" smtClean="0"/>
              <a:t>2024/9/10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BA0662-FA1D-AC4B-9DD7-FE36EDFD0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E18E08E-AC9E-694D-991B-0E9370907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C631-3F57-EA4C-9FB4-AA5B1577861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51371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FBEB422-F093-B84F-8CC6-F8C852364B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B571CF6-3B02-2C41-9565-8D91E756B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94AAD90-F83E-1540-804F-C6E3CD151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87A1-03AE-4148-B4A9-206FF3CEE934}" type="datetimeFigureOut">
              <a:rPr kumimoji="1" lang="zh-CN" altLang="en-US" smtClean="0"/>
              <a:t>2024/9/10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AC9E1A8-2183-B645-9185-7C50F4E1E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D06177E-330F-8E42-8DD2-E261CCB98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C631-3F57-EA4C-9FB4-AA5B1577861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58484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DAFCF5-4290-8343-9324-8C8CD19A0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C15AEFD-03D5-5243-AC67-D210A384A3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B31A0A0-EAE3-DB44-964E-1538F6B78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87A1-03AE-4148-B4A9-206FF3CEE934}" type="datetimeFigureOut">
              <a:rPr kumimoji="1" lang="zh-CN" altLang="en-US" smtClean="0"/>
              <a:t>2024/9/10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0EAB94A-C7E5-1D41-9A91-23FABC44E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F1085D8-4B68-6642-AB41-6EB972A30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C631-3F57-EA4C-9FB4-AA5B1577861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9466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17760A-408C-8146-AC18-970D01F64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48212AE-801E-5D4E-9DE3-48064941A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9D83616-C120-DF48-B012-E6BB215C4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87A1-03AE-4148-B4A9-206FF3CEE934}" type="datetimeFigureOut">
              <a:rPr kumimoji="1" lang="zh-CN" altLang="en-US" smtClean="0"/>
              <a:t>2024/9/10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AC3B2D-28CC-D14F-8A63-F7D7B3FA0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6D14BB1-E44E-3045-8EB4-936ADFE9D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C631-3F57-EA4C-9FB4-AA5B1577861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62415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30E402-A06F-F746-A08F-5CF2A4CE6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5C9119-5DEB-4741-A0B6-9292B73433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CA5398E-5D3E-DF46-873A-8819528E2E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47ED7A0-342D-8448-B3F0-1C2D2EB57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87A1-03AE-4148-B4A9-206FF3CEE934}" type="datetimeFigureOut">
              <a:rPr kumimoji="1" lang="zh-CN" altLang="en-US" smtClean="0"/>
              <a:t>2024/9/10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1D77C63-C20E-4643-888C-F12D5FF9D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FE44C73-DA21-C042-9E58-CED9C80B5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C631-3F57-EA4C-9FB4-AA5B1577861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93094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AEB4BB-ACEA-7248-8497-CE5C94C41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3B5A927-B025-2A4D-987B-BDF8C228D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0DBA984-CB29-2346-81B8-1A4D29ED6C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DB0F312-330D-B54D-A095-E1FC4B8952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4519FFE-DAA8-4547-8A67-A33F3BA82F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CA50796-6690-8449-A4F2-B9D578764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87A1-03AE-4148-B4A9-206FF3CEE934}" type="datetimeFigureOut">
              <a:rPr kumimoji="1" lang="zh-CN" altLang="en-US" smtClean="0"/>
              <a:t>2024/9/10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487A327-BDA1-8142-A0D4-71BE1F6FD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47E55D2-0419-624B-907E-11B93DE70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C631-3F57-EA4C-9FB4-AA5B1577861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53365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3858AA-9169-8D4E-98D3-2D344C18B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8704094-CBC9-E148-AAF3-1A88C5565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87A1-03AE-4148-B4A9-206FF3CEE934}" type="datetimeFigureOut">
              <a:rPr kumimoji="1" lang="zh-CN" altLang="en-US" smtClean="0"/>
              <a:t>2024/9/10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F50DA16-6E33-B74E-A1A4-079E92A64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0F130E9-5676-CA43-A49E-D6D71304F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C631-3F57-EA4C-9FB4-AA5B1577861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9935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355CDB8-69F3-C84B-9C4A-82168C345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87A1-03AE-4148-B4A9-206FF3CEE934}" type="datetimeFigureOut">
              <a:rPr kumimoji="1" lang="zh-CN" altLang="en-US" smtClean="0"/>
              <a:t>2024/9/10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6E1EFD4-AD0B-B142-98A1-029408103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136C263-F9CE-5644-A532-7183C685E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C631-3F57-EA4C-9FB4-AA5B1577861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79310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A2AB7E-DE5C-C74B-A133-D13D18486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9266E1B-347D-444E-AE90-C0A5653923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1E98889-5207-9C41-8B3F-FAF357FD29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851372F-D63F-4549-9B5A-0315B2BA3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87A1-03AE-4148-B4A9-206FF3CEE934}" type="datetimeFigureOut">
              <a:rPr kumimoji="1" lang="zh-CN" altLang="en-US" smtClean="0"/>
              <a:t>2024/9/10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AD16EEA-7063-2946-B76B-6161375C4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45451D6-7C40-7447-B882-650C10643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C631-3F57-EA4C-9FB4-AA5B1577861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05559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D4F91A-0681-9B45-B404-E232634B6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3C30ACE-59EB-8B40-9F3D-72A995E9D9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641B1A5-5ADD-7A4D-B98E-6CB2D074AE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59F054C-A5FB-1146-BC2F-B0A9232CA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87A1-03AE-4148-B4A9-206FF3CEE934}" type="datetimeFigureOut">
              <a:rPr kumimoji="1" lang="zh-CN" altLang="en-US" smtClean="0"/>
              <a:t>2024/9/10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5355212-8F9C-A74D-A78F-2C46375B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AE5FC0D-EBE3-4F4E-85A5-5D8D3A4A0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C631-3F57-EA4C-9FB4-AA5B1577861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19170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A9DD3D4-7FF3-8846-AC67-021001E08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7B81DA4-5129-C445-B85C-8DC5C49665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8844F1-99C6-D64B-84B5-302B7D09CE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987A1-03AE-4148-B4A9-206FF3CEE934}" type="datetimeFigureOut">
              <a:rPr kumimoji="1" lang="zh-CN" altLang="en-US" smtClean="0"/>
              <a:t>2024/9/10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D9E71B1-2D30-FA4D-9BB6-EBD9701CAC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68E5468-558A-304C-A289-2A1F421B2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DC631-3F57-EA4C-9FB4-AA5B1577861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1949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CD343C-EF15-2A41-BF4C-92242F3674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zh-CN" altLang="en-US" sz="5400" dirty="0">
                <a:latin typeface="OLD NEWSPAPERS SUNG" panose="02000000000000000000" pitchFamily="2" charset="-122"/>
                <a:ea typeface="OLD NEWSPAPERS SUNG" panose="02000000000000000000" pitchFamily="2" charset="-122"/>
                <a:cs typeface="Times New Roman" panose="02020603050405020304" pitchFamily="18" charset="0"/>
              </a:rPr>
              <a:t>語言學與自然語言處理基礎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EBC5CBF-D27C-7F41-A479-7133562001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  <a:ea typeface="Baskerville" panose="02020502070401020303" pitchFamily="18" charset="0"/>
                <a:cs typeface="Times New Roman" panose="02020603050405020304" pitchFamily="18" charset="0"/>
              </a:rPr>
              <a:t>Introdu</a:t>
            </a:r>
            <a:r>
              <a:rPr lang="en-US" altLang="zh-CN" dirty="0">
                <a:effectLst/>
                <a:latin typeface="Lucida Bright" panose="02040602050505020304" pitchFamily="18" charset="0"/>
              </a:rPr>
              <a:t>ct</a:t>
            </a:r>
            <a:r>
              <a:rPr kumimoji="1" lang="en-US" altLang="zh-CN" dirty="0">
                <a:latin typeface="Lucida Bright" panose="02040602050505020304" pitchFamily="18" charset="0"/>
                <a:ea typeface="Baskerville" panose="02020502070401020303" pitchFamily="18" charset="0"/>
                <a:cs typeface="Times New Roman" panose="02020603050405020304" pitchFamily="18" charset="0"/>
              </a:rPr>
              <a:t>ion to Lingui</a:t>
            </a:r>
            <a:r>
              <a:rPr kumimoji="1" lang="en-US" altLang="zh-CN" sz="2800" dirty="0">
                <a:latin typeface="Lucida Bright" panose="02040602050505020304" pitchFamily="18" charset="0"/>
                <a:ea typeface="Baskerville" panose="02020502070401020303" pitchFamily="18" charset="0"/>
                <a:cs typeface="Times New Roman" panose="02020603050405020304" pitchFamily="18" charset="0"/>
              </a:rPr>
              <a:t>ﬅ</a:t>
            </a:r>
            <a:r>
              <a:rPr kumimoji="1" lang="en-US" altLang="zh-CN" dirty="0">
                <a:latin typeface="Lucida Bright" panose="02040602050505020304" pitchFamily="18" charset="0"/>
                <a:ea typeface="Baskerville" panose="02020502070401020303" pitchFamily="18" charset="0"/>
                <a:cs typeface="Times New Roman" panose="02020603050405020304" pitchFamily="18" charset="0"/>
              </a:rPr>
              <a:t>ics and Natural Language Proce</a:t>
            </a:r>
            <a:r>
              <a:rPr lang="en-US" altLang="zh-CN" sz="2800" dirty="0">
                <a:effectLst/>
                <a:latin typeface="Lucida Bright" panose="02040602050505020304" pitchFamily="18" charset="0"/>
              </a:rPr>
              <a:t>ſſ</a:t>
            </a:r>
            <a:r>
              <a:rPr lang="en-US" altLang="zh-CN" dirty="0">
                <a:effectLst/>
                <a:latin typeface="Lucida Bright" panose="02040602050505020304" pitchFamily="18" charset="0"/>
              </a:rPr>
              <a:t>i</a:t>
            </a:r>
            <a:r>
              <a:rPr kumimoji="1" lang="en-US" altLang="zh-CN" dirty="0">
                <a:latin typeface="Lucida Bright" panose="02040602050505020304" pitchFamily="18" charset="0"/>
                <a:ea typeface="Baskerville" panose="02020502070401020303" pitchFamily="18" charset="0"/>
                <a:cs typeface="Times New Roman" panose="02020603050405020304" pitchFamily="18" charset="0"/>
              </a:rPr>
              <a:t>ng</a:t>
            </a:r>
          </a:p>
        </p:txBody>
      </p:sp>
    </p:spTree>
    <p:extLst>
      <p:ext uri="{BB962C8B-B14F-4D97-AF65-F5344CB8AC3E}">
        <p14:creationId xmlns:p14="http://schemas.microsoft.com/office/powerpoint/2010/main" val="3044082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B91D92EF-A973-AE4C-AE6A-69BD7DCFAB6D}"/>
              </a:ext>
            </a:extLst>
          </p:cNvPr>
          <p:cNvSpPr txBox="1">
            <a:spLocks/>
          </p:cNvSpPr>
          <p:nvPr/>
        </p:nvSpPr>
        <p:spPr>
          <a:xfrm rot="20097005">
            <a:off x="339827" y="2730065"/>
            <a:ext cx="117030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zh-CN" altLang="en-US" sz="13800" dirty="0">
                <a:solidFill>
                  <a:schemeClr val="bg1">
                    <a:lumMod val="85000"/>
                  </a:schemeClr>
                </a:solidFill>
                <a:latin typeface="Huiwen-mincho" panose="02000600000000000000" pitchFamily="2" charset="-128"/>
                <a:ea typeface="Huiwen-mincho" panose="02000600000000000000" pitchFamily="2" charset="-128"/>
              </a:rPr>
              <a:t>什么是语言学？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66C31A2-E66B-6B45-818B-1445ECF1F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1771" y="3167390"/>
            <a:ext cx="7068457" cy="523220"/>
          </a:xfrm>
        </p:spPr>
        <p:txBody>
          <a:bodyPr/>
          <a:lstStyle/>
          <a:p>
            <a:pPr marL="0" indent="0">
              <a:buNone/>
            </a:pPr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误解其三 </a:t>
            </a:r>
            <a:r>
              <a:rPr kumimoji="1" lang="en-US" altLang="zh-CN" dirty="0">
                <a:latin typeface="STZhongsong" panose="02010600040101010101" pitchFamily="2" charset="-122"/>
                <a:ea typeface="STZhongsong" panose="02010600040101010101" pitchFamily="2" charset="-122"/>
              </a:rPr>
              <a:t>——</a:t>
            </a:r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 书面语言比口头语言更高级</a:t>
            </a:r>
            <a:endParaRPr kumimoji="1" lang="en-US" altLang="zh-CN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98444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B91D92EF-A973-AE4C-AE6A-69BD7DCFAB6D}"/>
              </a:ext>
            </a:extLst>
          </p:cNvPr>
          <p:cNvSpPr txBox="1">
            <a:spLocks/>
          </p:cNvSpPr>
          <p:nvPr/>
        </p:nvSpPr>
        <p:spPr>
          <a:xfrm rot="20097005">
            <a:off x="339827" y="2730065"/>
            <a:ext cx="117030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zh-CN" altLang="en-US" sz="13800" dirty="0">
                <a:solidFill>
                  <a:schemeClr val="bg1">
                    <a:lumMod val="85000"/>
                  </a:schemeClr>
                </a:solidFill>
                <a:latin typeface="Huiwen-mincho" panose="02000600000000000000" pitchFamily="2" charset="-128"/>
                <a:ea typeface="Huiwen-mincho" panose="02000600000000000000" pitchFamily="2" charset="-128"/>
              </a:rPr>
              <a:t>什么是语言学？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66C31A2-E66B-6B45-818B-1445ECF1F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1771" y="2873497"/>
            <a:ext cx="7068457" cy="523220"/>
          </a:xfrm>
        </p:spPr>
        <p:txBody>
          <a:bodyPr/>
          <a:lstStyle/>
          <a:p>
            <a:pPr marL="0" indent="0">
              <a:buNone/>
            </a:pPr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误解其三 </a:t>
            </a:r>
            <a:r>
              <a:rPr kumimoji="1" lang="en-US" altLang="zh-CN" dirty="0">
                <a:latin typeface="STZhongsong" panose="02010600040101010101" pitchFamily="2" charset="-122"/>
                <a:ea typeface="STZhongsong" panose="02010600040101010101" pitchFamily="2" charset="-122"/>
              </a:rPr>
              <a:t>——</a:t>
            </a:r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 书面语言比口头语言更高级</a:t>
            </a:r>
            <a:endParaRPr kumimoji="1" lang="en-US" altLang="zh-CN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D5B5369-5D8D-AC49-B7F4-93B9D6125810}"/>
              </a:ext>
            </a:extLst>
          </p:cNvPr>
          <p:cNvSpPr txBox="1"/>
          <p:nvPr/>
        </p:nvSpPr>
        <p:spPr>
          <a:xfrm>
            <a:off x="2121226" y="3461284"/>
            <a:ext cx="79495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sz="2800" b="0" i="0" u="none" strike="noStrike" dirty="0">
                <a:solidFill>
                  <a:srgbClr val="000000"/>
                </a:solidFill>
                <a:effectLst/>
                <a:latin typeface="STZhongsong" panose="02010600040101010101" pitchFamily="2" charset="-122"/>
                <a:ea typeface="STZhongsong" panose="02010600040101010101" pitchFamily="2" charset="-122"/>
              </a:rPr>
              <a:t>书面语言只是口头语言的一种延伸或标准化形式。</a:t>
            </a:r>
            <a:endParaRPr lang="en-US" altLang="zh-CN" sz="2800" b="0" i="0" u="none" strike="noStrike" dirty="0">
              <a:solidFill>
                <a:srgbClr val="000000"/>
              </a:solidFill>
              <a:effectLst/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93135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6721E8-901A-4447-9E77-40043C11B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语音学与音韵学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5FC9C8A-6CD1-8941-8229-72058E809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1499" y="595236"/>
            <a:ext cx="6232301" cy="1007727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The </a:t>
            </a:r>
            <a:r>
              <a:rPr kumimoji="1" lang="en-US" altLang="zh-CN" dirty="0" err="1">
                <a:latin typeface="Lucida Bright" panose="02040602050505020304" pitchFamily="18" charset="0"/>
              </a:rPr>
              <a:t>ǃXóõ</a:t>
            </a:r>
            <a:r>
              <a:rPr kumimoji="1" lang="en-US" altLang="zh-CN" dirty="0">
                <a:latin typeface="Lucida Bright" panose="02040602050505020304" pitchFamily="18" charset="0"/>
              </a:rPr>
              <a:t> Language </a:t>
            </a:r>
          </a:p>
          <a:p>
            <a:pPr marL="0" indent="0">
              <a:buNone/>
            </a:pPr>
            <a:r>
              <a:rPr kumimoji="1" lang="en-US" altLang="zh-CN" sz="2000" dirty="0">
                <a:latin typeface="Lucida Bright" panose="02040602050505020304" pitchFamily="18" charset="0"/>
              </a:rPr>
              <a:t>The language that makes the most sound.</a:t>
            </a:r>
            <a:endParaRPr kumimoji="1" lang="zh-CN" altLang="en-US" sz="2000" dirty="0">
              <a:latin typeface="Lucida Bright" panose="020406020505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8E64362-4B94-F642-9CA2-A0F3B2CAF9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64761"/>
            <a:ext cx="3480750" cy="452764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D045BCD-4DD9-B04D-9632-C73AFF86AA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625" y="1602963"/>
            <a:ext cx="3480750" cy="336026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402BCF3-8B00-644D-808A-33FA8047F5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7150" y="2506992"/>
            <a:ext cx="2844396" cy="245623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57E5481-3D46-E84C-8DC0-0ED0A9E4EA7A}"/>
              </a:ext>
            </a:extLst>
          </p:cNvPr>
          <p:cNvSpPr txBox="1"/>
          <p:nvPr/>
        </p:nvSpPr>
        <p:spPr>
          <a:xfrm>
            <a:off x="4043874" y="6365499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107</a:t>
            </a:r>
            <a:endParaRPr kumimoji="1"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6E9DA936-1230-8140-9C1A-E93898D205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9436" y="5222725"/>
            <a:ext cx="4531373" cy="116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52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6721E8-901A-4447-9E77-40043C11B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语音学与音韵学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5FC9C8A-6CD1-8941-8229-72058E809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6232301" cy="1007727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</a:rPr>
              <a:t>The </a:t>
            </a:r>
            <a:r>
              <a:rPr kumimoji="1" lang="en-US" altLang="zh-CN" dirty="0" err="1">
                <a:latin typeface="Lucida Bright" panose="02040602050505020304" pitchFamily="18" charset="0"/>
              </a:rPr>
              <a:t>ǃXóõ</a:t>
            </a:r>
            <a:r>
              <a:rPr kumimoji="1" lang="en-US" altLang="zh-CN" dirty="0">
                <a:latin typeface="Lucida Bright" panose="02040602050505020304" pitchFamily="18" charset="0"/>
              </a:rPr>
              <a:t> Language </a:t>
            </a:r>
          </a:p>
          <a:p>
            <a:pPr marL="0" indent="0">
              <a:buNone/>
            </a:pPr>
            <a:r>
              <a:rPr kumimoji="1" lang="en-US" altLang="zh-CN" sz="2000" dirty="0">
                <a:latin typeface="Lucida Bright" panose="02040602050505020304" pitchFamily="18" charset="0"/>
              </a:rPr>
              <a:t>The language that makes the most sound.</a:t>
            </a:r>
            <a:endParaRPr kumimoji="1" lang="zh-CN" altLang="en-US" sz="2000" dirty="0">
              <a:latin typeface="Lucida Bright" panose="020406020505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6ED3599-BCDB-F746-9E1B-E4106C995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367" y="3429000"/>
            <a:ext cx="8369265" cy="161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9454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6721E8-901A-4447-9E77-40043C11B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形态学与词法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5FC9C8A-6CD1-8941-8229-72058E809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74876"/>
            <a:ext cx="10515600" cy="904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Donaudampfschiffahrtselektrizitätenhauptbetriebswerkbauunterbeamtengesellschaft</a:t>
            </a:r>
          </a:p>
        </p:txBody>
      </p:sp>
    </p:spTree>
    <p:extLst>
      <p:ext uri="{BB962C8B-B14F-4D97-AF65-F5344CB8AC3E}">
        <p14:creationId xmlns:p14="http://schemas.microsoft.com/office/powerpoint/2010/main" val="2818690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6721E8-901A-4447-9E77-40043C11B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形态学与词法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5FC9C8A-6CD1-8941-8229-72058E809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04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Donau</a:t>
            </a:r>
            <a:r>
              <a:rPr kumimoji="1" lang="en-US" altLang="zh-CN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dampf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schif</a:t>
            </a:r>
            <a:r>
              <a:rPr kumimoji="1" lang="en-US" altLang="zh-CN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fahrts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elektrizitäten</a:t>
            </a:r>
            <a:r>
              <a:rPr kumimoji="1" lang="en-US" altLang="zh-CN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haupt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betriebs</a:t>
            </a:r>
            <a:r>
              <a:rPr kumimoji="1" lang="en-US" altLang="zh-CN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werk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bau</a:t>
            </a:r>
            <a:r>
              <a:rPr kumimoji="1" lang="en-US" altLang="zh-CN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unter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beamten</a:t>
            </a:r>
            <a:r>
              <a:rPr kumimoji="1" lang="en-US" altLang="zh-CN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gesellschaft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6F35903-26D4-F74D-8995-A063B9D431C0}"/>
              </a:ext>
            </a:extLst>
          </p:cNvPr>
          <p:cNvSpPr txBox="1"/>
          <p:nvPr/>
        </p:nvSpPr>
        <p:spPr>
          <a:xfrm>
            <a:off x="838200" y="2970554"/>
            <a:ext cx="10515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kumimoji="1" lang="zh-CN" altLang="en-US" sz="2800" dirty="0">
                <a:latin typeface="Lucida Bright" panose="02040602050505020304" pitchFamily="18" charset="0"/>
                <a:ea typeface="STZhongsong" panose="02010600040101010101" pitchFamily="2" charset="-122"/>
              </a:rPr>
              <a:t>多瑙河汽轮电气服务行政管理处附属协会</a:t>
            </a:r>
            <a:endParaRPr kumimoji="1" lang="en-US" altLang="zh-CN" sz="2800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6F7FE2-DE48-0E46-9BD2-3C2458F7903C}"/>
              </a:ext>
            </a:extLst>
          </p:cNvPr>
          <p:cNvSpPr txBox="1"/>
          <p:nvPr/>
        </p:nvSpPr>
        <p:spPr>
          <a:xfrm>
            <a:off x="838200" y="3982062"/>
            <a:ext cx="10515600" cy="1684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kumimoji="1" lang="zh-CN" altLang="en-US" sz="2800" dirty="0">
                <a:latin typeface="Lucida Bright" panose="02040602050505020304" pitchFamily="18" charset="0"/>
                <a:ea typeface="STZhongsong" panose="02010600040101010101" pitchFamily="2" charset="-122"/>
              </a:rPr>
              <a:t>多瑙河   蒸汽      船    航行         电力    </a:t>
            </a:r>
            <a:r>
              <a:rPr kumimoji="1" lang="en-US" altLang="zh-CN" sz="2800" dirty="0">
                <a:latin typeface="Lucida Bright" panose="02040602050505020304" pitchFamily="18" charset="0"/>
                <a:ea typeface="STZhongsong" panose="02010600040101010101" pitchFamily="2" charset="-122"/>
              </a:rPr>
              <a:t>   </a:t>
            </a:r>
            <a:r>
              <a:rPr kumimoji="1" lang="zh-CN" altLang="en-US" sz="2800" dirty="0">
                <a:latin typeface="Lucida Bright" panose="02040602050505020304" pitchFamily="18" charset="0"/>
                <a:ea typeface="STZhongsong" panose="02010600040101010101" pitchFamily="2" charset="-122"/>
              </a:rPr>
              <a:t>主要的 运营的 </a:t>
            </a:r>
            <a:r>
              <a:rPr kumimoji="1" lang="en-US" altLang="zh-CN" sz="2800" dirty="0">
                <a:latin typeface="Lucida Bright" panose="02040602050505020304" pitchFamily="18" charset="0"/>
                <a:ea typeface="STZhongsong" panose="02010600040101010101" pitchFamily="2" charset="-122"/>
              </a:rPr>
              <a:t>  </a:t>
            </a:r>
            <a:r>
              <a:rPr kumimoji="1" lang="zh-CN" altLang="en-US" sz="2800" dirty="0">
                <a:latin typeface="Lucida Bright" panose="02040602050505020304" pitchFamily="18" charset="0"/>
                <a:ea typeface="STZhongsong" panose="02010600040101010101" pitchFamily="2" charset="-122"/>
              </a:rPr>
              <a:t>设施  建设</a:t>
            </a:r>
            <a:r>
              <a:rPr kumimoji="1" lang="en-US" altLang="zh-CN" sz="2800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zh-CN" altLang="en-US" sz="2800" dirty="0">
                <a:latin typeface="Lucida Bright" panose="02040602050505020304" pitchFamily="18" charset="0"/>
                <a:ea typeface="STZhongsong" panose="02010600040101010101" pitchFamily="2" charset="-122"/>
              </a:rPr>
              <a:t>低级的    官员          协会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03D508C-B461-0745-AB42-8CF243C73068}"/>
              </a:ext>
            </a:extLst>
          </p:cNvPr>
          <p:cNvSpPr txBox="1">
            <a:spLocks/>
          </p:cNvSpPr>
          <p:nvPr/>
        </p:nvSpPr>
        <p:spPr>
          <a:xfrm>
            <a:off x="838200" y="3586774"/>
            <a:ext cx="10515600" cy="15776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kumimoji="1" lang="de-DE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Donau </a:t>
            </a:r>
            <a:r>
              <a:rPr kumimoji="1" lang="de-DE" altLang="zh-CN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dampf   </a:t>
            </a:r>
            <a:r>
              <a:rPr kumimoji="1" lang="de-DE" altLang="zh-CN" dirty="0" err="1">
                <a:latin typeface="Lucida Bright" panose="02040602050505020304" pitchFamily="18" charset="0"/>
                <a:ea typeface="STZhongsong" panose="02010600040101010101" pitchFamily="2" charset="-122"/>
              </a:rPr>
              <a:t>schif</a:t>
            </a:r>
            <a:r>
              <a:rPr kumimoji="1" lang="de-DE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de-DE" altLang="zh-CN" b="1" dirty="0" err="1">
                <a:latin typeface="Lucida Bright" panose="02040602050505020304" pitchFamily="18" charset="0"/>
                <a:ea typeface="STZhongsong" panose="02010600040101010101" pitchFamily="2" charset="-122"/>
              </a:rPr>
              <a:t>fahrts</a:t>
            </a:r>
            <a:r>
              <a:rPr kumimoji="1" lang="de-DE" altLang="zh-CN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de-DE" altLang="zh-CN" dirty="0" err="1">
                <a:latin typeface="Lucida Bright" panose="02040602050505020304" pitchFamily="18" charset="0"/>
                <a:ea typeface="STZhongsong" panose="02010600040101010101" pitchFamily="2" charset="-122"/>
              </a:rPr>
              <a:t>elektrizitäten</a:t>
            </a:r>
            <a:r>
              <a:rPr kumimoji="1" lang="de-DE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de-DE" altLang="zh-CN" b="1" dirty="0" err="1">
                <a:latin typeface="Lucida Bright" panose="02040602050505020304" pitchFamily="18" charset="0"/>
                <a:ea typeface="STZhongsong" panose="02010600040101010101" pitchFamily="2" charset="-122"/>
              </a:rPr>
              <a:t>haupt</a:t>
            </a:r>
            <a:r>
              <a:rPr kumimoji="1" lang="de-DE" altLang="zh-CN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de-DE" altLang="zh-CN" dirty="0" err="1">
                <a:latin typeface="Lucida Bright" panose="02040602050505020304" pitchFamily="18" charset="0"/>
                <a:ea typeface="STZhongsong" panose="02010600040101010101" pitchFamily="2" charset="-122"/>
              </a:rPr>
              <a:t>betriebs</a:t>
            </a:r>
            <a:r>
              <a:rPr kumimoji="1" lang="de-DE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de-DE" altLang="zh-CN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werk </a:t>
            </a:r>
            <a:r>
              <a:rPr kumimoji="1" lang="de-DE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bau   </a:t>
            </a:r>
            <a:r>
              <a:rPr kumimoji="1" lang="de-DE" altLang="zh-CN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unter </a:t>
            </a:r>
            <a:r>
              <a:rPr kumimoji="1" lang="de-DE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beamten  </a:t>
            </a:r>
            <a:r>
              <a:rPr kumimoji="1" lang="de-DE" altLang="zh-CN" b="1" dirty="0" err="1">
                <a:latin typeface="Lucida Bright" panose="02040602050505020304" pitchFamily="18" charset="0"/>
                <a:ea typeface="STZhongsong" panose="02010600040101010101" pitchFamily="2" charset="-122"/>
              </a:rPr>
              <a:t>gesellschaft</a:t>
            </a:r>
            <a:endParaRPr kumimoji="1" lang="de-DE" altLang="zh-CN" b="1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766082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6721E8-901A-4447-9E77-40043C11B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句法学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5FC9C8A-6CD1-8941-8229-72058E809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29422"/>
            <a:ext cx="10270524" cy="877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 buffalo Buffalo buffalo buffalo buffalo Buffalo buffalo.</a:t>
            </a:r>
          </a:p>
        </p:txBody>
      </p:sp>
    </p:spTree>
    <p:extLst>
      <p:ext uri="{BB962C8B-B14F-4D97-AF65-F5344CB8AC3E}">
        <p14:creationId xmlns:p14="http://schemas.microsoft.com/office/powerpoint/2010/main" val="2267920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6721E8-901A-4447-9E77-40043C11B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句法学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5FC9C8A-6CD1-8941-8229-72058E809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270524" cy="877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 </a:t>
            </a:r>
            <a:r>
              <a:rPr kumimoji="1" lang="en-US" altLang="zh-CN" sz="2600" dirty="0">
                <a:latin typeface="Lucida Calligraphy" panose="03010101010101010101" pitchFamily="66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 Buffalo </a:t>
            </a:r>
            <a:r>
              <a:rPr kumimoji="1" lang="en-US" altLang="zh-CN" sz="2600" dirty="0">
                <a:latin typeface="Lucida Calligraphy" panose="03010101010101010101" pitchFamily="66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en-US" altLang="zh-CN" sz="2600" dirty="0">
                <a:latin typeface="Lucida Blackletter" pitchFamily="2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en-US" altLang="zh-CN" sz="2600" dirty="0">
                <a:latin typeface="Lucida Blackletter" pitchFamily="2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 Buffalo </a:t>
            </a:r>
            <a:r>
              <a:rPr kumimoji="1" lang="en-US" altLang="zh-CN" sz="2600" dirty="0">
                <a:latin typeface="Lucida Calligraphy" panose="03010101010101010101" pitchFamily="66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.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1C818CB-085E-8844-997B-B21528CB2212}"/>
              </a:ext>
            </a:extLst>
          </p:cNvPr>
          <p:cNvSpPr txBox="1"/>
          <p:nvPr/>
        </p:nvSpPr>
        <p:spPr>
          <a:xfrm>
            <a:off x="838200" y="2532923"/>
            <a:ext cx="1027052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Buffalo, a. 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指美国纽约州水牛城（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），作为前置定语与其后的动物组成名名结构（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noun adjunct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）；</a:t>
            </a:r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marL="0" indent="0">
              <a:buNone/>
            </a:pPr>
            <a:endParaRPr kumimoji="1" lang="zh-CN" altLang="en-US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Calligraphy" panose="03010101010101010101" pitchFamily="66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, n. 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名词，指美洲野牛（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American Bison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，经常被称为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），在句中作为复数（与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buffaloes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或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buffalos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相同），以避免使用冠词；</a:t>
            </a:r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marL="0" indent="0">
              <a:buNone/>
            </a:pPr>
            <a:endParaRPr kumimoji="1" lang="zh-CN" altLang="en-US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Blackletter" pitchFamily="2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, v. 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动词，意为威吓、愚弄、使困惑</a:t>
            </a:r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373648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6721E8-901A-4447-9E77-40043C11B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句法学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5FC9C8A-6CD1-8941-8229-72058E809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270524" cy="877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 </a:t>
            </a:r>
            <a:r>
              <a:rPr kumimoji="1" lang="en-US" altLang="zh-CN" sz="2600" dirty="0">
                <a:latin typeface="Lucida Calligraphy" panose="03010101010101010101" pitchFamily="66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 Buffalo </a:t>
            </a:r>
            <a:r>
              <a:rPr kumimoji="1" lang="en-US" altLang="zh-CN" sz="2600" dirty="0">
                <a:latin typeface="Lucida Calligraphy" panose="03010101010101010101" pitchFamily="66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en-US" altLang="zh-CN" sz="2600" dirty="0">
                <a:latin typeface="Lucida Blackletter" pitchFamily="2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en-US" altLang="zh-CN" sz="2600" dirty="0">
                <a:latin typeface="Lucida Blackletter" pitchFamily="2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 Buffalo </a:t>
            </a:r>
            <a:r>
              <a:rPr kumimoji="1" lang="en-US" altLang="zh-CN" sz="2600" dirty="0">
                <a:latin typeface="Lucida Calligraphy" panose="03010101010101010101" pitchFamily="66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.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1C818CB-085E-8844-997B-B21528CB2212}"/>
              </a:ext>
            </a:extLst>
          </p:cNvPr>
          <p:cNvSpPr txBox="1"/>
          <p:nvPr/>
        </p:nvSpPr>
        <p:spPr>
          <a:xfrm>
            <a:off x="838200" y="2532923"/>
            <a:ext cx="1027052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Buffalo, a. 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指美国纽约州水牛城（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），作为前置定语与其后的动物组成名名结构（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noun adjunct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）；</a:t>
            </a:r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marL="0" indent="0">
              <a:buNone/>
            </a:pPr>
            <a:endParaRPr kumimoji="1" lang="zh-CN" altLang="en-US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Calligraphy" panose="03010101010101010101" pitchFamily="66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, n. 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名词，指美洲野牛（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American Bison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，经常被称为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），在句中作为复数（与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buffaloes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或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buffalos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相同），以避免使用冠词；</a:t>
            </a:r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marL="0" indent="0">
              <a:buNone/>
            </a:pPr>
            <a:endParaRPr kumimoji="1" lang="zh-CN" altLang="en-US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Blackletter" pitchFamily="2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, v. 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动词，意为威吓、愚弄、使困惑</a:t>
            </a:r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7CAE631-B9F3-F740-8651-C741AF1E209D}"/>
              </a:ext>
            </a:extLst>
          </p:cNvPr>
          <p:cNvSpPr txBox="1"/>
          <p:nvPr/>
        </p:nvSpPr>
        <p:spPr>
          <a:xfrm>
            <a:off x="838200" y="4747219"/>
            <a:ext cx="10270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[Those] (Buffalo buffalo) [whom] (Buffalo buffalo) buffalo, buffalo (Buffalo buffalo).</a:t>
            </a:r>
          </a:p>
        </p:txBody>
      </p:sp>
    </p:spTree>
    <p:extLst>
      <p:ext uri="{BB962C8B-B14F-4D97-AF65-F5344CB8AC3E}">
        <p14:creationId xmlns:p14="http://schemas.microsoft.com/office/powerpoint/2010/main" val="2586241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6721E8-901A-4447-9E77-40043C11B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句法学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5FC9C8A-6CD1-8941-8229-72058E809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270524" cy="877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 </a:t>
            </a:r>
            <a:r>
              <a:rPr kumimoji="1" lang="en-US" altLang="zh-CN" sz="2600" dirty="0">
                <a:latin typeface="Lucida Calligraphy" panose="03010101010101010101" pitchFamily="66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 Buffalo </a:t>
            </a:r>
            <a:r>
              <a:rPr kumimoji="1" lang="en-US" altLang="zh-CN" sz="2600" dirty="0">
                <a:latin typeface="Lucida Calligraphy" panose="03010101010101010101" pitchFamily="66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en-US" altLang="zh-CN" sz="2600" dirty="0">
                <a:latin typeface="Lucida Blackletter" pitchFamily="2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en-US" altLang="zh-CN" sz="2600" dirty="0">
                <a:latin typeface="Lucida Blackletter" pitchFamily="2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 Buffalo </a:t>
            </a:r>
            <a:r>
              <a:rPr kumimoji="1" lang="en-US" altLang="zh-CN" sz="2600" dirty="0">
                <a:latin typeface="Lucida Calligraphy" panose="03010101010101010101" pitchFamily="66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sz="2600" dirty="0">
                <a:latin typeface="Lucida Bright" panose="02040602050505020304" pitchFamily="18" charset="0"/>
                <a:ea typeface="STZhongsong" panose="02010600040101010101" pitchFamily="2" charset="-122"/>
              </a:rPr>
              <a:t>.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1C818CB-085E-8844-997B-B21528CB2212}"/>
              </a:ext>
            </a:extLst>
          </p:cNvPr>
          <p:cNvSpPr txBox="1"/>
          <p:nvPr/>
        </p:nvSpPr>
        <p:spPr>
          <a:xfrm>
            <a:off x="838200" y="2532923"/>
            <a:ext cx="1027052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Buffalo, a. 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指美国纽约州水牛城（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），作为前置定语与其后的动物组成名名结构（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noun adjunct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）；</a:t>
            </a:r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marL="0" indent="0">
              <a:buNone/>
            </a:pPr>
            <a:endParaRPr kumimoji="1" lang="zh-CN" altLang="en-US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Calligraphy" panose="03010101010101010101" pitchFamily="66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, n. 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名词，指美洲野牛（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American Bison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，经常被称为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），在句中作为复数（与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buffaloes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或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buffalos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相同），以避免使用冠词；</a:t>
            </a:r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marL="0" indent="0">
              <a:buNone/>
            </a:pPr>
            <a:endParaRPr kumimoji="1" lang="zh-CN" altLang="en-US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Blackletter" pitchFamily="2" charset="0"/>
                <a:ea typeface="STZhongsong" panose="02010600040101010101" pitchFamily="2" charset="-122"/>
              </a:rPr>
              <a:t>buffalo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, v. 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动词，意为威吓、愚弄、使困惑</a:t>
            </a:r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7CAE631-B9F3-F740-8651-C741AF1E209D}"/>
              </a:ext>
            </a:extLst>
          </p:cNvPr>
          <p:cNvSpPr txBox="1"/>
          <p:nvPr/>
        </p:nvSpPr>
        <p:spPr>
          <a:xfrm>
            <a:off x="838200" y="4747219"/>
            <a:ext cx="10270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[Those] (Buffalo buffalo) [whom] (Buffalo buffalo) buffalo, buffalo (Buffalo buffalo).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3429494-5880-CA4B-9389-B4A7CC0FFE37}"/>
              </a:ext>
            </a:extLst>
          </p:cNvPr>
          <p:cNvSpPr txBox="1"/>
          <p:nvPr/>
        </p:nvSpPr>
        <p:spPr>
          <a:xfrm>
            <a:off x="838200" y="5299522"/>
            <a:ext cx="10270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[Those] buffalo(es) from Buffalo [that are intimidated by] buffalo(es) from * Buffalo intimidate buffalo(es) from Buffalo.</a:t>
            </a:r>
          </a:p>
        </p:txBody>
      </p:sp>
    </p:spTree>
    <p:extLst>
      <p:ext uri="{BB962C8B-B14F-4D97-AF65-F5344CB8AC3E}">
        <p14:creationId xmlns:p14="http://schemas.microsoft.com/office/powerpoint/2010/main" val="2982931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A962D5-7042-3047-9F9C-392B93C56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CN" sz="3600" dirty="0">
                <a:latin typeface="Lucida Bright" panose="02040602050505020304" pitchFamily="18" charset="0"/>
                <a:ea typeface="STZhongsong" panose="02010600040101010101" pitchFamily="2" charset="-122"/>
                <a:cs typeface="Lao MN" pitchFamily="2" charset="0"/>
              </a:rPr>
              <a:t>What will you </a:t>
            </a:r>
            <a:r>
              <a:rPr kumimoji="1" lang="en-US" altLang="zh-CN" sz="3600" dirty="0">
                <a:latin typeface="Lucida Calligraphy" panose="03010101010101010101" pitchFamily="66" charset="0"/>
                <a:ea typeface="STZhongsong" panose="02010600040101010101" pitchFamily="2" charset="-122"/>
                <a:cs typeface="Lao MN" pitchFamily="2" charset="0"/>
              </a:rPr>
              <a:t>learn</a:t>
            </a:r>
            <a:r>
              <a:rPr kumimoji="1" lang="en-US" altLang="zh-CN" sz="3600" dirty="0">
                <a:latin typeface="Lucida Bright" panose="02040602050505020304" pitchFamily="18" charset="0"/>
                <a:ea typeface="STZhongsong" panose="02010600040101010101" pitchFamily="2" charset="-122"/>
                <a:cs typeface="Lao MN" pitchFamily="2" charset="0"/>
              </a:rPr>
              <a:t> during this </a:t>
            </a:r>
            <a:r>
              <a:rPr kumimoji="1" lang="en-US" altLang="zh-CN" sz="4000" dirty="0" err="1">
                <a:latin typeface="Lucida Bright" panose="02040602050505020304" pitchFamily="18" charset="0"/>
                <a:ea typeface="STZhongsong" panose="02010600040101010101" pitchFamily="2" charset="-122"/>
                <a:cs typeface="Lao MN" pitchFamily="2" charset="0"/>
              </a:rPr>
              <a:t>ſ</a:t>
            </a:r>
            <a:r>
              <a:rPr kumimoji="1" lang="en-US" altLang="zh-CN" sz="3600" dirty="0" err="1">
                <a:latin typeface="Lucida Bright" panose="02040602050505020304" pitchFamily="18" charset="0"/>
                <a:ea typeface="STZhongsong" panose="02010600040101010101" pitchFamily="2" charset="-122"/>
                <a:cs typeface="Lao MN" pitchFamily="2" charset="0"/>
              </a:rPr>
              <a:t>eme</a:t>
            </a:r>
            <a:r>
              <a:rPr kumimoji="1" lang="en-US" altLang="zh-CN" sz="4000" dirty="0" err="1">
                <a:latin typeface="Lucida Bright" panose="02040602050505020304" pitchFamily="18" charset="0"/>
                <a:ea typeface="STZhongsong" panose="02010600040101010101" pitchFamily="2" charset="-122"/>
                <a:cs typeface="Lao MN" pitchFamily="2" charset="0"/>
              </a:rPr>
              <a:t>ﬅ</a:t>
            </a:r>
            <a:r>
              <a:rPr kumimoji="1" lang="en-US" altLang="zh-CN" sz="3600" dirty="0" err="1">
                <a:latin typeface="Lucida Bright" panose="02040602050505020304" pitchFamily="18" charset="0"/>
                <a:ea typeface="STZhongsong" panose="02010600040101010101" pitchFamily="2" charset="-122"/>
                <a:cs typeface="Lao MN" pitchFamily="2" charset="0"/>
              </a:rPr>
              <a:t>er</a:t>
            </a:r>
            <a:r>
              <a:rPr kumimoji="1" lang="en-US" altLang="zh-CN" sz="3600" dirty="0">
                <a:latin typeface="Lucida Bright" panose="02040602050505020304" pitchFamily="18" charset="0"/>
                <a:ea typeface="STZhongsong" panose="02010600040101010101" pitchFamily="2" charset="-122"/>
                <a:cs typeface="Lao MN" pitchFamily="2" charset="0"/>
              </a:rPr>
              <a:t>…</a:t>
            </a:r>
            <a:endParaRPr kumimoji="1" lang="zh-CN" altLang="en-US" sz="3600" dirty="0">
              <a:latin typeface="Lucida Bright" panose="02040602050505020304" pitchFamily="18" charset="0"/>
              <a:ea typeface="STZhongsong" panose="02010600040101010101" pitchFamily="2" charset="-122"/>
              <a:cs typeface="Lao MN" pitchFamily="2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F3B3FD6-5963-9F4B-BD87-DB7031CA0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5412" y="1836737"/>
            <a:ext cx="4343400" cy="418313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zh-CN" altLang="en-US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第一部分：语言学基础与</a:t>
            </a:r>
            <a:r>
              <a:rPr lang="en-US" altLang="zh-CN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IOL/IOLC</a:t>
            </a:r>
            <a:r>
              <a:rPr lang="zh-CN" altLang="en-US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训练</a:t>
            </a:r>
            <a:endParaRPr lang="en-US" altLang="zh-CN" sz="1800" dirty="0">
              <a:latin typeface="STZhongsong" panose="02010600040101010101" pitchFamily="2" charset="-122"/>
              <a:ea typeface="STZhongsong" panose="0201060004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CN" altLang="en-US" sz="1800" dirty="0">
              <a:latin typeface="STZhongsong" panose="02010600040101010101" pitchFamily="2" charset="-122"/>
              <a:ea typeface="STZhongsong" panose="0201060004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en-US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课程介绍与语言学概论</a:t>
            </a:r>
          </a:p>
          <a:p>
            <a:pPr marL="0" indent="0">
              <a:buNone/>
            </a:pPr>
            <a:r>
              <a:rPr lang="en-US" altLang="zh-CN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en-US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语音学与音位学</a:t>
            </a:r>
          </a:p>
          <a:p>
            <a:pPr marL="0" indent="0">
              <a:buNone/>
            </a:pPr>
            <a:r>
              <a:rPr lang="en-US" altLang="zh-CN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en-US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形态学与词法</a:t>
            </a:r>
          </a:p>
          <a:p>
            <a:pPr marL="0" indent="0">
              <a:buNone/>
            </a:pPr>
            <a:r>
              <a:rPr lang="en-US" altLang="zh-CN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en-US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句法学</a:t>
            </a:r>
          </a:p>
          <a:p>
            <a:pPr marL="0" indent="0">
              <a:buNone/>
            </a:pPr>
            <a:r>
              <a:rPr lang="en-US" altLang="zh-CN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5. </a:t>
            </a:r>
            <a:r>
              <a:rPr lang="zh-CN" altLang="en-US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语义学与语用学</a:t>
            </a:r>
          </a:p>
          <a:p>
            <a:pPr marL="0" indent="0">
              <a:buNone/>
            </a:pPr>
            <a:r>
              <a:rPr lang="en-US" altLang="zh-CN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6. </a:t>
            </a:r>
            <a:r>
              <a:rPr lang="zh-CN" altLang="en-US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跨语言现象与语言演化</a:t>
            </a:r>
          </a:p>
          <a:p>
            <a:pPr marL="0" indent="0">
              <a:buNone/>
            </a:pPr>
            <a:r>
              <a:rPr lang="en-US" altLang="zh-CN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7. </a:t>
            </a:r>
            <a:r>
              <a:rPr lang="zh-CN" altLang="en-US" sz="1800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期中复习</a:t>
            </a:r>
            <a:endParaRPr lang="en-US" altLang="zh-CN" sz="1800" dirty="0">
              <a:latin typeface="STZhongsong" panose="02010600040101010101" pitchFamily="2" charset="-122"/>
              <a:ea typeface="STZhongsong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D8766FE-9F36-734E-853E-C40769AEFA14}"/>
              </a:ext>
            </a:extLst>
          </p:cNvPr>
          <p:cNvSpPr txBox="1"/>
          <p:nvPr/>
        </p:nvSpPr>
        <p:spPr>
          <a:xfrm>
            <a:off x="6253163" y="1836737"/>
            <a:ext cx="4343400" cy="41763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zh-CN" altLang="en-US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第二部分：</a:t>
            </a:r>
            <a:r>
              <a:rPr lang="en-US" altLang="zh-CN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NLP</a:t>
            </a:r>
            <a:r>
              <a:rPr lang="zh-CN" altLang="en-US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基础与实践</a:t>
            </a:r>
            <a:endParaRPr lang="en-US" altLang="zh-CN" dirty="0">
              <a:latin typeface="STZhongsong" panose="02010600040101010101" pitchFamily="2" charset="-122"/>
              <a:ea typeface="STZhongsong" panose="02010600040101010101" pitchFamily="2" charset="-122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endParaRPr lang="zh-CN" altLang="en-US" dirty="0">
              <a:latin typeface="STZhongsong" panose="02010600040101010101" pitchFamily="2" charset="-122"/>
              <a:ea typeface="STZhongsong" panose="02010600040101010101" pitchFamily="2" charset="-122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altLang="zh-CN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8. NLP</a:t>
            </a:r>
            <a:r>
              <a:rPr lang="zh-CN" altLang="en-US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概述与语言学的联系</a:t>
            </a: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altLang="zh-CN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9. </a:t>
            </a:r>
            <a:r>
              <a:rPr lang="zh-CN" altLang="en-US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文本处理与预处理</a:t>
            </a: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altLang="zh-CN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10. </a:t>
            </a:r>
            <a:r>
              <a:rPr lang="zh-CN" altLang="en-US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词向量与嵌入</a:t>
            </a: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altLang="zh-CN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11. </a:t>
            </a:r>
            <a:r>
              <a:rPr lang="zh-CN" altLang="en-US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语言模型与文本生成</a:t>
            </a: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altLang="zh-CN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12. </a:t>
            </a:r>
            <a:r>
              <a:rPr lang="zh-CN" altLang="en-US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情感分析与分类任务</a:t>
            </a: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altLang="zh-CN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13. </a:t>
            </a:r>
            <a:r>
              <a:rPr lang="zh-CN" altLang="en-US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神经网络与深度学习在</a:t>
            </a:r>
            <a:r>
              <a:rPr lang="en-US" altLang="zh-CN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NLP</a:t>
            </a:r>
            <a:r>
              <a:rPr lang="zh-CN" altLang="en-US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中的应用</a:t>
            </a: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altLang="zh-CN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14. </a:t>
            </a:r>
            <a:r>
              <a:rPr lang="zh-CN" altLang="en-US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大规模预训练模型</a:t>
            </a: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altLang="zh-CN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15. </a:t>
            </a:r>
            <a:r>
              <a:rPr lang="zh-CN" altLang="en-US" dirty="0">
                <a:latin typeface="STZhongsong" panose="02010600040101010101" pitchFamily="2" charset="-122"/>
                <a:ea typeface="STZhongsong" panose="02010600040101010101" pitchFamily="2" charset="-122"/>
                <a:cs typeface="Times New Roman" panose="02020603050405020304" pitchFamily="18" charset="0"/>
              </a:rPr>
              <a:t>总结与期末展示</a:t>
            </a:r>
          </a:p>
        </p:txBody>
      </p:sp>
    </p:spTree>
    <p:extLst>
      <p:ext uri="{BB962C8B-B14F-4D97-AF65-F5344CB8AC3E}">
        <p14:creationId xmlns:p14="http://schemas.microsoft.com/office/powerpoint/2010/main" val="68921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66BA7A-413B-2249-BE60-9CF51CE86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跨语言现象与语言演化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7D2A783A-1C59-1548-8397-692A68054FFD}"/>
              </a:ext>
            </a:extLst>
          </p:cNvPr>
          <p:cNvSpPr txBox="1">
            <a:spLocks/>
          </p:cNvSpPr>
          <p:nvPr/>
        </p:nvSpPr>
        <p:spPr>
          <a:xfrm>
            <a:off x="4114800" y="3429000"/>
            <a:ext cx="3962400" cy="476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Cardiology and Heart</a:t>
            </a:r>
          </a:p>
        </p:txBody>
      </p:sp>
    </p:spTree>
    <p:extLst>
      <p:ext uri="{BB962C8B-B14F-4D97-AF65-F5344CB8AC3E}">
        <p14:creationId xmlns:p14="http://schemas.microsoft.com/office/powerpoint/2010/main" val="17315302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66BA7A-413B-2249-BE60-9CF51CE86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跨语言现象与语言演化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20C59C3-C296-5548-B3D4-3EBF1E682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6116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格林定律：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/k/ → /h/</a:t>
            </a:r>
          </a:p>
          <a:p>
            <a:pPr marL="0" indent="0">
              <a:buNone/>
            </a:pPr>
            <a:r>
              <a:rPr kumimoji="1" lang="en-US" altLang="zh-CN" dirty="0" err="1">
                <a:latin typeface="Lucida Bright" panose="02040602050505020304" pitchFamily="18" charset="0"/>
                <a:ea typeface="STZhongsong" panose="02010600040101010101" pitchFamily="2" charset="-122"/>
              </a:rPr>
              <a:t>k̂ḗr</a:t>
            </a:r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在拉丁语及其后裔语言（如法语、西班牙语）中，原始印欧语的词根 </a:t>
            </a:r>
            <a:r>
              <a:rPr kumimoji="1" lang="en-US" altLang="zh-CN" dirty="0" err="1">
                <a:latin typeface="Lucida Bright" panose="02040602050505020304" pitchFamily="18" charset="0"/>
                <a:ea typeface="STZhongsong" panose="02010600040101010101" pitchFamily="2" charset="-122"/>
              </a:rPr>
              <a:t>k̂ḗr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保持了它的初始音 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/k/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，所以我们在拉丁语中看到的是 </a:t>
            </a:r>
            <a:r>
              <a:rPr kumimoji="1" lang="en-US" altLang="zh-CN" dirty="0" err="1">
                <a:latin typeface="Lucida Bright" panose="02040602050505020304" pitchFamily="18" charset="0"/>
                <a:ea typeface="STZhongsong" panose="02010600040101010101" pitchFamily="2" charset="-122"/>
              </a:rPr>
              <a:t>cor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。</a:t>
            </a:r>
          </a:p>
          <a:p>
            <a:pPr marL="0" indent="0">
              <a:buNone/>
            </a:pP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在英语中，这个词根经历了格林定律的音变，原始印欧语的 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/k/ 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变成了 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/h/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，因此在英语中形成了 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heart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。</a:t>
            </a:r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4F3AFD76-D448-8741-906F-65D86DA2B36D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76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Cardiology and Heart</a:t>
            </a:r>
          </a:p>
        </p:txBody>
      </p:sp>
    </p:spTree>
    <p:extLst>
      <p:ext uri="{BB962C8B-B14F-4D97-AF65-F5344CB8AC3E}">
        <p14:creationId xmlns:p14="http://schemas.microsoft.com/office/powerpoint/2010/main" val="33712376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250AD5-6ACD-644A-8DB2-515422107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7342" y="2766218"/>
            <a:ext cx="8357315" cy="1325563"/>
          </a:xfrm>
        </p:spPr>
        <p:txBody>
          <a:bodyPr/>
          <a:lstStyle/>
          <a:p>
            <a:r>
              <a:rPr kumimoji="1" lang="en-US" altLang="zh-CN" dirty="0">
                <a:latin typeface="OLD NEWSPAPERS SUNG" panose="02000000000000000000" pitchFamily="2" charset="-122"/>
                <a:ea typeface="OLD NEWSPAPERS SUNG" panose="02000000000000000000" pitchFamily="2" charset="-122"/>
              </a:rPr>
              <a:t>NLP: </a:t>
            </a:r>
            <a:r>
              <a:rPr kumimoji="1" lang="zh-CN" altLang="en-US" dirty="0">
                <a:latin typeface="OLD NEWSPAPERS SUNG" panose="02000000000000000000" pitchFamily="2" charset="-122"/>
                <a:ea typeface="OLD NEWSPAPERS SUNG" panose="02000000000000000000" pitchFamily="2" charset="-122"/>
              </a:rPr>
              <a:t>语言学与计算机的交叉学科</a:t>
            </a:r>
          </a:p>
        </p:txBody>
      </p:sp>
    </p:spTree>
    <p:extLst>
      <p:ext uri="{BB962C8B-B14F-4D97-AF65-F5344CB8AC3E}">
        <p14:creationId xmlns:p14="http://schemas.microsoft.com/office/powerpoint/2010/main" val="3875616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250AD5-6ACD-644A-8DB2-515422107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latin typeface="OLD NEWSPAPERS SUNG" panose="02000000000000000000" pitchFamily="2" charset="-122"/>
                <a:ea typeface="OLD NEWSPAPERS SUNG" panose="02000000000000000000" pitchFamily="2" charset="-122"/>
              </a:rPr>
              <a:t>NLP: </a:t>
            </a:r>
            <a:r>
              <a:rPr kumimoji="1" lang="zh-CN" altLang="en-US" dirty="0">
                <a:latin typeface="OLD NEWSPAPERS SUNG" panose="02000000000000000000" pitchFamily="2" charset="-122"/>
                <a:ea typeface="OLD NEWSPAPERS SUNG" panose="02000000000000000000" pitchFamily="2" charset="-122"/>
              </a:rPr>
              <a:t>语言学与计算机的交叉学科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1D6B99C-73E2-7F47-87C5-2751D9D25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NLP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已是我们生活中不可或缺的一部分。</a:t>
            </a:r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marL="0" indent="0">
              <a:buNone/>
            </a:pP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e.g. </a:t>
            </a:r>
            <a:endParaRPr kumimoji="1" lang="zh-CN" altLang="en-US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43786EA-9EEE-F546-A90F-7DC94BDAC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" y="3049380"/>
            <a:ext cx="11163300" cy="29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95404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D38370-63A4-BF43-AF94-837E3B148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825"/>
            <a:ext cx="10515600" cy="1325563"/>
          </a:xfrm>
        </p:spPr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Step 1: 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我不会</a:t>
            </a:r>
          </a:p>
        </p:txBody>
      </p:sp>
      <p:pic>
        <p:nvPicPr>
          <p:cNvPr id="10" name="内容占位符 9">
            <a:extLst>
              <a:ext uri="{FF2B5EF4-FFF2-40B4-BE49-F238E27FC236}">
                <a16:creationId xmlns:a16="http://schemas.microsoft.com/office/drawing/2014/main" id="{49CF2F4E-0F60-C44E-B572-B8E7A150D1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64243" y="1576388"/>
            <a:ext cx="8463514" cy="1357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5921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AD430BDC-FA4D-C24A-A328-90E8482D787A}"/>
              </a:ext>
            </a:extLst>
          </p:cNvPr>
          <p:cNvSpPr txBox="1"/>
          <p:nvPr/>
        </p:nvSpPr>
        <p:spPr>
          <a:xfrm>
            <a:off x="2652485" y="1478621"/>
            <a:ext cx="68870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一、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查询理解 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Query Understanding:</a:t>
            </a:r>
          </a:p>
          <a:p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marL="342900" indent="-342900">
              <a:buAutoNum type="arabicPeriod"/>
            </a:pPr>
            <a:r>
              <a:rPr kumimoji="1" lang="zh-CN" altLang="en-US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语法分析。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NLP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通过句法分析识别出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：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how to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-&gt;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 请求操作；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calculate concentration from Ka and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pH -&gt; 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具体问题的语义内容。</a:t>
            </a:r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r>
              <a:rPr kumimoji="1" lang="en-US" altLang="zh-CN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NLP</a:t>
            </a:r>
            <a:r>
              <a:rPr kumimoji="1" lang="zh-CN" altLang="en-US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技术：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依存句法分析、成分句法分析。</a:t>
            </a:r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r>
              <a:rPr kumimoji="1" lang="en-US" altLang="zh-CN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2.</a:t>
            </a:r>
            <a:r>
              <a:rPr kumimoji="1" lang="zh-CN" altLang="en-US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 关键词提取。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“calculate”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“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concentration”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“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Ka”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“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pH”</a:t>
            </a:r>
          </a:p>
          <a:p>
            <a:r>
              <a:rPr kumimoji="1" lang="en-US" altLang="zh-CN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NLP</a:t>
            </a:r>
            <a:r>
              <a:rPr kumimoji="1" lang="zh-CN" altLang="en-US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技术：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TF-IDF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、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BERT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模型等用于关键词提取。</a:t>
            </a:r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algn="l"/>
            <a:endParaRPr kumimoji="1" lang="en-US" altLang="zh-CN" dirty="0">
              <a:solidFill>
                <a:srgbClr val="000000"/>
              </a:solidFill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algn="l"/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endParaRPr kumimoji="1" lang="zh-CN" altLang="en-US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</p:txBody>
      </p:sp>
      <p:pic>
        <p:nvPicPr>
          <p:cNvPr id="10" name="内容占位符 9">
            <a:extLst>
              <a:ext uri="{FF2B5EF4-FFF2-40B4-BE49-F238E27FC236}">
                <a16:creationId xmlns:a16="http://schemas.microsoft.com/office/drawing/2014/main" id="{49CF2F4E-0F60-C44E-B572-B8E7A150D1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02801" y="4440836"/>
            <a:ext cx="7986396" cy="1280638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903BB96-5583-0148-930D-CCB33230E98B}"/>
              </a:ext>
            </a:extLst>
          </p:cNvPr>
          <p:cNvSpPr txBox="1"/>
          <p:nvPr/>
        </p:nvSpPr>
        <p:spPr>
          <a:xfrm>
            <a:off x="2652485" y="710714"/>
            <a:ext cx="6887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“how to calculate concentration from Ka and pH”</a:t>
            </a:r>
          </a:p>
        </p:txBody>
      </p:sp>
    </p:spTree>
    <p:extLst>
      <p:ext uri="{BB962C8B-B14F-4D97-AF65-F5344CB8AC3E}">
        <p14:creationId xmlns:p14="http://schemas.microsoft.com/office/powerpoint/2010/main" val="311553580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AD430BDC-FA4D-C24A-A328-90E8482D787A}"/>
              </a:ext>
            </a:extLst>
          </p:cNvPr>
          <p:cNvSpPr txBox="1"/>
          <p:nvPr/>
        </p:nvSpPr>
        <p:spPr>
          <a:xfrm>
            <a:off x="2652485" y="3580823"/>
            <a:ext cx="688702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r>
              <a:rPr kumimoji="1" lang="zh-CN" altLang="en-US" b="1" dirty="0">
                <a:latin typeface="Lucida Bright" panose="02040602050505020304" pitchFamily="18" charset="0"/>
                <a:ea typeface="STZhongsong" panose="02010600040101010101" pitchFamily="2" charset="-122"/>
              </a:rPr>
              <a:t>二、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查询扩展 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Query Expansion</a:t>
            </a:r>
          </a:p>
          <a:p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algn="l"/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1.</a:t>
            </a:r>
            <a:r>
              <a:rPr lang="zh-CN" altLang="en-US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同义词扩展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：</a:t>
            </a:r>
            <a:r>
              <a:rPr lang="en-US" altLang="zh-CN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NLP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系统可以扩展查询中的词汇，通过</a:t>
            </a:r>
            <a:r>
              <a:rPr lang="zh-CN" altLang="en-US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词义消歧</a:t>
            </a:r>
            <a:r>
              <a:rPr lang="en-US" altLang="zh-CN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Word Sense Disambiguation</a:t>
            </a:r>
            <a:r>
              <a:rPr lang="zh-CN" altLang="en-US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和同义词库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Lucida Bright" panose="02040602050505020304" pitchFamily="18" charset="0"/>
                <a:ea typeface="STZhongsong" panose="02010600040101010101" pitchFamily="2" charset="-122"/>
              </a:rPr>
              <a:t>e.g. </a:t>
            </a:r>
            <a:r>
              <a:rPr lang="en-US" altLang="zh-CN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WordNet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）实现的。</a:t>
            </a:r>
          </a:p>
          <a:p>
            <a:pPr algn="l"/>
            <a:r>
              <a:rPr lang="en-US" altLang="zh-CN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NLP</a:t>
            </a:r>
            <a:r>
              <a:rPr lang="zh-CN" altLang="en-US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技术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：词义消歧、同义词替换、词向量模型。</a:t>
            </a:r>
            <a:endParaRPr lang="en-US" altLang="zh-CN" b="0" i="0" u="none" strike="noStrike" dirty="0">
              <a:solidFill>
                <a:srgbClr val="000000"/>
              </a:solidFill>
              <a:effectLst/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algn="l"/>
            <a:endParaRPr kumimoji="1" lang="en-US" altLang="zh-CN" dirty="0">
              <a:solidFill>
                <a:srgbClr val="000000"/>
              </a:solidFill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algn="l"/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endParaRPr kumimoji="1" lang="zh-CN" altLang="en-US" dirty="0">
              <a:latin typeface="Lucida Bright" panose="02040602050505020304" pitchFamily="18" charset="0"/>
              <a:ea typeface="STZhongsong" panose="02010600040101010101" pitchFamily="2" charset="-122"/>
            </a:endParaRPr>
          </a:p>
        </p:txBody>
      </p:sp>
      <p:pic>
        <p:nvPicPr>
          <p:cNvPr id="7" name="内容占位符 9">
            <a:extLst>
              <a:ext uri="{FF2B5EF4-FFF2-40B4-BE49-F238E27FC236}">
                <a16:creationId xmlns:a16="http://schemas.microsoft.com/office/drawing/2014/main" id="{CD1B7037-F08E-0D4E-8B8B-7E993B783C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538"/>
          <a:stretch/>
        </p:blipFill>
        <p:spPr>
          <a:xfrm>
            <a:off x="2102801" y="-8132191"/>
            <a:ext cx="7986396" cy="1171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7295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AD430BDC-FA4D-C24A-A328-90E8482D787A}"/>
              </a:ext>
            </a:extLst>
          </p:cNvPr>
          <p:cNvSpPr txBox="1"/>
          <p:nvPr/>
        </p:nvSpPr>
        <p:spPr>
          <a:xfrm>
            <a:off x="2652485" y="3580823"/>
            <a:ext cx="68870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三、</a:t>
            </a:r>
            <a:r>
              <a:rPr kumimoji="1" lang="zh-CN" altLang="en-US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文档排名</a:t>
            </a:r>
            <a:endParaRPr kumimoji="1" lang="en-US" altLang="zh-CN" i="0" u="none" strike="noStrike" dirty="0">
              <a:solidFill>
                <a:srgbClr val="000000"/>
              </a:solidFill>
              <a:effectLst/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algn="l"/>
            <a:endParaRPr lang="en-US" altLang="zh-CN" b="0" i="0" u="none" strike="noStrike" dirty="0">
              <a:solidFill>
                <a:srgbClr val="000000"/>
              </a:solidFill>
              <a:effectLst/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algn="l"/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一旦找到了相关的文档，搜索引擎会根据内容的相关性、权威性、用户点击率等因素对结果进行排序。通过</a:t>
            </a:r>
            <a:r>
              <a:rPr lang="zh-CN" altLang="en-US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语义相似度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和</a:t>
            </a:r>
            <a:r>
              <a:rPr lang="zh-CN" altLang="en-US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上下文理解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来判断文档的相关性。</a:t>
            </a:r>
          </a:p>
          <a:p>
            <a:pPr algn="l"/>
            <a:endParaRPr lang="en-US" altLang="zh-CN" b="1" i="0" u="none" strike="noStrike" dirty="0">
              <a:solidFill>
                <a:srgbClr val="000000"/>
              </a:solidFill>
              <a:effectLst/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algn="l"/>
            <a:r>
              <a:rPr lang="en-US" altLang="zh-CN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NLP</a:t>
            </a:r>
            <a:r>
              <a:rPr lang="zh-CN" altLang="en-US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技术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：学习排序（</a:t>
            </a:r>
            <a:r>
              <a:rPr lang="en-US" altLang="zh-CN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Learning to Rank, LTR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）、</a:t>
            </a:r>
            <a:r>
              <a:rPr lang="en-US" altLang="zh-CN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BERT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等预训练模型用于语义理解和排序优化。</a:t>
            </a:r>
          </a:p>
          <a:p>
            <a:endParaRPr lang="en-US" altLang="zh-CN" b="0" i="0" u="none" strike="noStrike" dirty="0">
              <a:solidFill>
                <a:srgbClr val="000000"/>
              </a:solidFill>
              <a:effectLst/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algn="l"/>
            <a:endParaRPr kumimoji="1" lang="en-US" altLang="zh-CN" dirty="0">
              <a:solidFill>
                <a:srgbClr val="000000"/>
              </a:solidFill>
              <a:latin typeface="Lucida Bright" panose="02040602050505020304" pitchFamily="18" charset="0"/>
              <a:ea typeface="STZhongsong" panose="02010600040101010101" pitchFamily="2" charset="-122"/>
            </a:endParaRPr>
          </a:p>
        </p:txBody>
      </p:sp>
      <p:pic>
        <p:nvPicPr>
          <p:cNvPr id="7" name="内容占位符 9">
            <a:extLst>
              <a:ext uri="{FF2B5EF4-FFF2-40B4-BE49-F238E27FC236}">
                <a16:creationId xmlns:a16="http://schemas.microsoft.com/office/drawing/2014/main" id="{CD1B7037-F08E-0D4E-8B8B-7E993B783C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538"/>
          <a:stretch/>
        </p:blipFill>
        <p:spPr>
          <a:xfrm>
            <a:off x="2102801" y="-8132191"/>
            <a:ext cx="7986396" cy="1171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6128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D38370-63A4-BF43-AF94-837E3B148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Step 2: 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全都是英文鬼看得懂啊！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1D0016E0-2D14-564A-828C-C2A57A872E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56305" y="1497013"/>
            <a:ext cx="8879390" cy="521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1317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D38370-63A4-BF43-AF94-837E3B148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4" y="365125"/>
            <a:ext cx="10515600" cy="1325563"/>
          </a:xfrm>
        </p:spPr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Step 3: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en-US" altLang="zh-CN" dirty="0" err="1">
                <a:latin typeface="Lucida Bright" panose="02040602050505020304" pitchFamily="18" charset="0"/>
                <a:ea typeface="STZhongsong" panose="02010600040101010101" pitchFamily="2" charset="-122"/>
              </a:rPr>
              <a:t>ChatGPT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，启动！</a:t>
            </a:r>
          </a:p>
        </p:txBody>
      </p:sp>
      <p:pic>
        <p:nvPicPr>
          <p:cNvPr id="6" name="内容占位符 5">
            <a:extLst>
              <a:ext uri="{FF2B5EF4-FFF2-40B4-BE49-F238E27FC236}">
                <a16:creationId xmlns:a16="http://schemas.microsoft.com/office/drawing/2014/main" id="{EE35957D-60C0-174A-A268-8923A83E38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04662" y="3226598"/>
            <a:ext cx="7710838" cy="876694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FE24D675-D06E-4746-8189-62021E645F06}"/>
              </a:ext>
            </a:extLst>
          </p:cNvPr>
          <p:cNvSpPr txBox="1"/>
          <p:nvPr/>
        </p:nvSpPr>
        <p:spPr>
          <a:xfrm>
            <a:off x="2720410" y="1996978"/>
            <a:ext cx="60749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图像处理和文本提取</a:t>
            </a:r>
          </a:p>
          <a:p>
            <a:pPr algn="l"/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虽然</a:t>
            </a:r>
            <a:r>
              <a:rPr lang="en-US" altLang="zh-CN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OCR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不是</a:t>
            </a:r>
            <a:r>
              <a:rPr lang="en-US" altLang="zh-CN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NLP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的一部分，但它为</a:t>
            </a:r>
            <a:r>
              <a:rPr lang="en-US" altLang="zh-CN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NLP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处理后续任务提供了输入。</a:t>
            </a:r>
            <a:endParaRPr lang="en-US" altLang="zh-CN" b="0" i="0" u="none" strike="noStrike" dirty="0">
              <a:solidFill>
                <a:srgbClr val="000000"/>
              </a:solidFill>
              <a:effectLst/>
              <a:latin typeface="Lucida Bright" panose="02040602050505020304" pitchFamily="18" charset="0"/>
              <a:ea typeface="STZhongsong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7916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>
            <a:extLst>
              <a:ext uri="{FF2B5EF4-FFF2-40B4-BE49-F238E27FC236}">
                <a16:creationId xmlns:a16="http://schemas.microsoft.com/office/drawing/2014/main" id="{5C86C3FD-3B89-8B4C-BA6B-24F7CF65259B}"/>
              </a:ext>
            </a:extLst>
          </p:cNvPr>
          <p:cNvSpPr txBox="1"/>
          <p:nvPr/>
        </p:nvSpPr>
        <p:spPr>
          <a:xfrm>
            <a:off x="592683" y="1916579"/>
            <a:ext cx="516373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Your class, your name (or a nickname if you prefer)</a:t>
            </a:r>
          </a:p>
          <a:p>
            <a:endParaRPr kumimoji="1" lang="en-US" altLang="zh-CN" b="1" dirty="0">
              <a:latin typeface="Lucida Bright" panose="02040602050505020304" pitchFamily="18" charset="0"/>
              <a:ea typeface="STZhongsong" panose="02010600040101010101" pitchFamily="2" charset="-122"/>
              <a:cs typeface="Times New Roman" panose="02020603050405020304" pitchFamily="18" charset="0"/>
            </a:endParaRPr>
          </a:p>
          <a:p>
            <a:endParaRPr kumimoji="1" lang="en-US" altLang="zh-CN" b="1" dirty="0">
              <a:latin typeface="Lucida Bright" panose="02040602050505020304" pitchFamily="18" charset="0"/>
              <a:ea typeface="STZhongsong" panose="02010600040101010101" pitchFamily="2" charset="-122"/>
              <a:cs typeface="Times New Roman" panose="02020603050405020304" pitchFamily="18" charset="0"/>
            </a:endParaRPr>
          </a:p>
          <a:p>
            <a:r>
              <a:rPr kumimoji="1" lang="en-US" altLang="zh-CN" b="1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Why</a:t>
            </a:r>
            <a:r>
              <a:rPr kumimoji="1" lang="zh-CN" altLang="en-US" b="1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 </a:t>
            </a:r>
            <a:r>
              <a:rPr kumimoji="1" lang="en-US" altLang="zh-CN" b="1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did you choose this course?</a:t>
            </a:r>
          </a:p>
          <a:p>
            <a:endParaRPr kumimoji="1" lang="en-US" altLang="zh-CN" b="1" dirty="0">
              <a:latin typeface="Lucida Bright" panose="02040602050505020304" pitchFamily="18" charset="0"/>
              <a:ea typeface="STZhongsong" panose="02010600040101010101" pitchFamily="2" charset="-122"/>
              <a:cs typeface="Times New Roman" panose="02020603050405020304" pitchFamily="18" charset="0"/>
            </a:endParaRPr>
          </a:p>
          <a:p>
            <a:endParaRPr kumimoji="1" lang="en-US" altLang="zh-CN" b="1" dirty="0">
              <a:latin typeface="Lucida Bright" panose="02040602050505020304" pitchFamily="18" charset="0"/>
              <a:ea typeface="STZhongsong" panose="02010600040101010101" pitchFamily="2" charset="-122"/>
              <a:cs typeface="Times New Roman" panose="02020603050405020304" pitchFamily="18" charset="0"/>
            </a:endParaRPr>
          </a:p>
          <a:p>
            <a:r>
              <a:rPr kumimoji="1" lang="en-US" altLang="zh-CN" b="1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What languages do you speak / have you learned?  </a:t>
            </a:r>
          </a:p>
          <a:p>
            <a:endParaRPr kumimoji="1" lang="en-US" altLang="zh-CN" b="1" dirty="0">
              <a:latin typeface="Lucida Bright" panose="02040602050505020304" pitchFamily="18" charset="0"/>
              <a:ea typeface="STZhongsong" panose="02010600040101010101" pitchFamily="2" charset="-122"/>
              <a:cs typeface="Times New Roman" panose="02020603050405020304" pitchFamily="18" charset="0"/>
            </a:endParaRPr>
          </a:p>
          <a:p>
            <a:endParaRPr kumimoji="1" lang="en-US" altLang="zh-CN" b="1" dirty="0">
              <a:latin typeface="Lucida Bright" panose="02040602050505020304" pitchFamily="18" charset="0"/>
              <a:ea typeface="STZhongsong" panose="02010600040101010101" pitchFamily="2" charset="-122"/>
              <a:cs typeface="Times New Roman" panose="02020603050405020304" pitchFamily="18" charset="0"/>
            </a:endParaRPr>
          </a:p>
          <a:p>
            <a:r>
              <a:rPr kumimoji="1" lang="en-US" altLang="zh-CN" b="1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Experience on coding / AI?</a:t>
            </a:r>
          </a:p>
          <a:p>
            <a:endParaRPr kumimoji="1" lang="en-US" altLang="zh-CN" b="1" dirty="0">
              <a:latin typeface="Lucida Bright" panose="02040602050505020304" pitchFamily="18" charset="0"/>
              <a:ea typeface="STZhongsong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67B1C88-1872-E344-9815-78BD02EE3A1F}"/>
              </a:ext>
            </a:extLst>
          </p:cNvPr>
          <p:cNvSpPr txBox="1"/>
          <p:nvPr/>
        </p:nvSpPr>
        <p:spPr>
          <a:xfrm>
            <a:off x="5924549" y="1916579"/>
            <a:ext cx="6096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I’m from 11A1 and my name is Qiao Yang.</a:t>
            </a:r>
          </a:p>
          <a:p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  <a:cs typeface="Times New Roman" panose="02020603050405020304" pitchFamily="18" charset="0"/>
            </a:endParaRPr>
          </a:p>
          <a:p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  <a:cs typeface="Times New Roman" panose="02020603050405020304" pitchFamily="18" charset="0"/>
            </a:endParaRPr>
          </a:p>
          <a:p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  <a:cs typeface="Times New Roman" panose="02020603050405020304" pitchFamily="18" charset="0"/>
            </a:endParaRPr>
          </a:p>
          <a:p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I choose this course because I </a:t>
            </a:r>
            <a:r>
              <a:rPr kumimoji="1" lang="en-US" altLang="zh-CN" dirty="0">
                <a:latin typeface="Lucida Calligraphy" panose="03010101010101010101" pitchFamily="66" charset="0"/>
                <a:ea typeface="STZhongsong" panose="02010600040101010101" pitchFamily="2" charset="-122"/>
                <a:cs typeface="Times New Roman" panose="02020603050405020304" pitchFamily="18" charset="0"/>
              </a:rPr>
              <a:t>LOVE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 learning languages ^ ^</a:t>
            </a:r>
          </a:p>
          <a:p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  <a:cs typeface="Times New Roman" panose="02020603050405020304" pitchFamily="18" charset="0"/>
            </a:endParaRPr>
          </a:p>
          <a:p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I speak 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普通话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, </a:t>
            </a:r>
            <a:r>
              <a:rPr kumimoji="1" lang="en-US" altLang="zh-CN" dirty="0">
                <a:latin typeface="Lucida Calligraphy" panose="03010101010101010101" pitchFamily="66" charset="0"/>
                <a:ea typeface="STZhongsong" panose="02010600040101010101" pitchFamily="2" charset="-122"/>
                <a:cs typeface="Times New Roman" panose="02020603050405020304" pitchFamily="18" charset="0"/>
              </a:rPr>
              <a:t>English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, </a:t>
            </a:r>
            <a:r>
              <a:rPr kumimoji="1" lang="en-US" altLang="zh-CN" dirty="0">
                <a:latin typeface="Lucida Blackletter" pitchFamily="2" charset="0"/>
                <a:ea typeface="STZhongsong" panose="02010600040101010101" pitchFamily="2" charset="-122"/>
                <a:cs typeface="Times New Roman" panose="02020603050405020304" pitchFamily="18" charset="0"/>
              </a:rPr>
              <a:t>Deutsch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,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 日本語</a:t>
            </a:r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, and greetings &amp; phrases in many other languages. (Fluency in that order)</a:t>
            </a:r>
          </a:p>
          <a:p>
            <a:endParaRPr kumimoji="1" lang="en-US" altLang="zh-CN" dirty="0">
              <a:latin typeface="Lucida Bright" panose="02040602050505020304" pitchFamily="18" charset="0"/>
              <a:ea typeface="STZhongsong" panose="02010600040101010101" pitchFamily="2" charset="-122"/>
              <a:cs typeface="Times New Roman" panose="02020603050405020304" pitchFamily="18" charset="0"/>
            </a:endParaRPr>
          </a:p>
          <a:p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  <a:cs typeface="Times New Roman" panose="02020603050405020304" pitchFamily="18" charset="0"/>
              </a:rPr>
              <a:t>I have done a few AI trainings on visual perceptions and I have coding experience on Python, C++ and Java.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6592121-A941-064D-923B-21A7E3C4A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779" y="311450"/>
            <a:ext cx="2356419" cy="93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8950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D38370-63A4-BF43-AF94-837E3B148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4" y="365125"/>
            <a:ext cx="10515600" cy="1325563"/>
          </a:xfrm>
        </p:spPr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Step 3: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en-US" altLang="zh-CN" dirty="0" err="1">
                <a:latin typeface="Lucida Bright" panose="02040602050505020304" pitchFamily="18" charset="0"/>
                <a:ea typeface="STZhongsong" panose="02010600040101010101" pitchFamily="2" charset="-122"/>
              </a:rPr>
              <a:t>ChatGPT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，启动！</a:t>
            </a:r>
          </a:p>
        </p:txBody>
      </p:sp>
      <p:pic>
        <p:nvPicPr>
          <p:cNvPr id="6" name="内容占位符 5">
            <a:extLst>
              <a:ext uri="{FF2B5EF4-FFF2-40B4-BE49-F238E27FC236}">
                <a16:creationId xmlns:a16="http://schemas.microsoft.com/office/drawing/2014/main" id="{EE35957D-60C0-174A-A268-8923A83E38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011866" y="365125"/>
            <a:ext cx="5180134" cy="588962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FE24D675-D06E-4746-8189-62021E645F06}"/>
              </a:ext>
            </a:extLst>
          </p:cNvPr>
          <p:cNvSpPr txBox="1"/>
          <p:nvPr/>
        </p:nvSpPr>
        <p:spPr>
          <a:xfrm>
            <a:off x="500064" y="2828835"/>
            <a:ext cx="6074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关键词提取与依存解析</a:t>
            </a:r>
            <a:endParaRPr lang="en-US" altLang="zh-CN" b="1" i="0" u="none" strike="noStrike" dirty="0">
              <a:solidFill>
                <a:srgbClr val="000000"/>
              </a:solidFill>
              <a:effectLst/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r>
              <a:rPr lang="zh-CN" altLang="en-US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提取出关键</a:t>
            </a:r>
            <a:r>
              <a:rPr lang="zh-CN" altLang="en-US" dirty="0">
                <a:solidFill>
                  <a:srgbClr val="000000"/>
                </a:solidFill>
                <a:latin typeface="Lucida Bright" panose="02040602050505020304" pitchFamily="18" charset="0"/>
                <a:ea typeface="STZhongsong" panose="02010600040101010101" pitchFamily="2" charset="-122"/>
              </a:rPr>
              <a:t>操作词（如“</a:t>
            </a:r>
            <a:r>
              <a:rPr lang="en-US" altLang="zh-CN" dirty="0">
                <a:solidFill>
                  <a:srgbClr val="000000"/>
                </a:solidFill>
                <a:latin typeface="Lucida Bright" panose="02040602050505020304" pitchFamily="18" charset="0"/>
                <a:ea typeface="STZhongsong" panose="02010600040101010101" pitchFamily="2" charset="-122"/>
              </a:rPr>
              <a:t>calculate”</a:t>
            </a:r>
            <a:r>
              <a:rPr lang="zh-CN" altLang="en-US" dirty="0">
                <a:solidFill>
                  <a:srgbClr val="000000"/>
                </a:solidFill>
                <a:latin typeface="Lucida Bright" panose="02040602050505020304" pitchFamily="18" charset="0"/>
                <a:ea typeface="STZhongsong" panose="02010600040101010101" pitchFamily="2" charset="-122"/>
              </a:rPr>
              <a:t>）以及相关的变量（如“</a:t>
            </a:r>
            <a:r>
              <a:rPr lang="en-US" altLang="zh-CN" dirty="0">
                <a:solidFill>
                  <a:srgbClr val="000000"/>
                </a:solidFill>
                <a:latin typeface="Lucida Bright" panose="02040602050505020304" pitchFamily="18" charset="0"/>
                <a:ea typeface="STZhongsong" panose="02010600040101010101" pitchFamily="2" charset="-122"/>
              </a:rPr>
              <a:t>concentration”</a:t>
            </a:r>
            <a:r>
              <a:rPr lang="zh-CN" altLang="en-US" dirty="0">
                <a:solidFill>
                  <a:srgbClr val="000000"/>
                </a:solidFill>
                <a:latin typeface="Lucida Bright" panose="02040602050505020304" pitchFamily="18" charset="0"/>
                <a:ea typeface="STZhongsong" panose="02010600040101010101" pitchFamily="2" charset="-122"/>
              </a:rPr>
              <a:t>、“</a:t>
            </a:r>
            <a:r>
              <a:rPr lang="en-US" altLang="zh-CN" dirty="0">
                <a:solidFill>
                  <a:srgbClr val="000000"/>
                </a:solidFill>
                <a:latin typeface="Lucida Bright" panose="02040602050505020304" pitchFamily="18" charset="0"/>
                <a:ea typeface="STZhongsong" panose="02010600040101010101" pitchFamily="2" charset="-122"/>
              </a:rPr>
              <a:t>Ka”</a:t>
            </a:r>
            <a:r>
              <a:rPr lang="zh-CN" altLang="en-US" dirty="0">
                <a:solidFill>
                  <a:srgbClr val="000000"/>
                </a:solidFill>
                <a:latin typeface="Lucida Bright" panose="02040602050505020304" pitchFamily="18" charset="0"/>
                <a:ea typeface="STZhongsong" panose="02010600040101010101" pitchFamily="2" charset="-122"/>
              </a:rPr>
              <a:t>、“</a:t>
            </a:r>
            <a:r>
              <a:rPr lang="en-US" altLang="zh-CN" dirty="0">
                <a:solidFill>
                  <a:srgbClr val="000000"/>
                </a:solidFill>
                <a:latin typeface="Lucida Bright" panose="02040602050505020304" pitchFamily="18" charset="0"/>
                <a:ea typeface="STZhongsong" panose="02010600040101010101" pitchFamily="2" charset="-122"/>
              </a:rPr>
              <a:t>pH”</a:t>
            </a:r>
            <a:r>
              <a:rPr lang="zh-CN" altLang="en-US" dirty="0">
                <a:solidFill>
                  <a:srgbClr val="000000"/>
                </a:solidFill>
                <a:latin typeface="Lucida Bright" panose="02040602050505020304" pitchFamily="18" charset="0"/>
                <a:ea typeface="STZhongsong" panose="02010600040101010101" pitchFamily="2" charset="-122"/>
              </a:rPr>
              <a:t>）</a:t>
            </a:r>
            <a:endParaRPr kumimoji="1" lang="en-US" altLang="zh-CN" dirty="0">
              <a:solidFill>
                <a:srgbClr val="000000"/>
              </a:solidFill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r>
              <a:rPr lang="en-US" altLang="zh-CN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NLP</a:t>
            </a:r>
            <a:r>
              <a:rPr lang="zh-CN" altLang="en-US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技术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：句法分析、依存关系解析。</a:t>
            </a:r>
            <a:endParaRPr kumimoji="1" lang="en-US" altLang="zh-CN" b="0" i="0" u="none" strike="noStrike" dirty="0">
              <a:solidFill>
                <a:srgbClr val="000000"/>
              </a:solidFill>
              <a:effectLst/>
              <a:latin typeface="Lucida Bright" panose="02040602050505020304" pitchFamily="18" charset="0"/>
              <a:ea typeface="STZhongsong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139844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D38370-63A4-BF43-AF94-837E3B148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4" y="365125"/>
            <a:ext cx="10515600" cy="1325563"/>
          </a:xfrm>
        </p:spPr>
        <p:txBody>
          <a:bodyPr/>
          <a:lstStyle/>
          <a:p>
            <a:r>
              <a:rPr kumimoji="1" lang="en-US" altLang="zh-CN" dirty="0">
                <a:latin typeface="Lucida Bright" panose="02040602050505020304" pitchFamily="18" charset="0"/>
                <a:ea typeface="STZhongsong" panose="02010600040101010101" pitchFamily="2" charset="-122"/>
              </a:rPr>
              <a:t>Step 3: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 </a:t>
            </a:r>
            <a:r>
              <a:rPr kumimoji="1" lang="en-US" altLang="zh-CN" dirty="0" err="1">
                <a:latin typeface="Lucida Bright" panose="02040602050505020304" pitchFamily="18" charset="0"/>
                <a:ea typeface="STZhongsong" panose="02010600040101010101" pitchFamily="2" charset="-122"/>
              </a:rPr>
              <a:t>ChatGPT</a:t>
            </a:r>
            <a:r>
              <a:rPr kumimoji="1" lang="zh-CN" altLang="en-US" dirty="0">
                <a:latin typeface="Lucida Bright" panose="02040602050505020304" pitchFamily="18" charset="0"/>
                <a:ea typeface="STZhongsong" panose="02010600040101010101" pitchFamily="2" charset="-122"/>
              </a:rPr>
              <a:t>，启动！</a:t>
            </a:r>
          </a:p>
        </p:txBody>
      </p:sp>
      <p:pic>
        <p:nvPicPr>
          <p:cNvPr id="6" name="内容占位符 5">
            <a:extLst>
              <a:ext uri="{FF2B5EF4-FFF2-40B4-BE49-F238E27FC236}">
                <a16:creationId xmlns:a16="http://schemas.microsoft.com/office/drawing/2014/main" id="{EE35957D-60C0-174A-A268-8923A83E38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011866" y="365125"/>
            <a:ext cx="5180134" cy="588962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FE24D675-D06E-4746-8189-62021E645F06}"/>
              </a:ext>
            </a:extLst>
          </p:cNvPr>
          <p:cNvSpPr txBox="1"/>
          <p:nvPr/>
        </p:nvSpPr>
        <p:spPr>
          <a:xfrm>
            <a:off x="500064" y="2413337"/>
            <a:ext cx="60749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问题分类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：</a:t>
            </a:r>
            <a:r>
              <a:rPr lang="en-US" altLang="zh-CN" b="0" i="0" u="none" strike="noStrike" dirty="0" err="1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ChatGPT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会识别问题类型，即这是一个化学计算问题。</a:t>
            </a:r>
            <a:endParaRPr lang="en-US" altLang="zh-CN" b="0" i="0" u="none" strike="noStrike" dirty="0">
              <a:solidFill>
                <a:srgbClr val="000000"/>
              </a:solidFill>
              <a:effectLst/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algn="l"/>
            <a:r>
              <a:rPr lang="en-US" altLang="zh-CN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NLP</a:t>
            </a:r>
            <a:r>
              <a:rPr lang="zh-CN" altLang="en-US" b="1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技术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：分类模型通过上下文线索和关键词（如“</a:t>
            </a:r>
            <a:r>
              <a:rPr lang="en-US" altLang="zh-CN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calculate concentration”</a:t>
            </a:r>
            <a:r>
              <a:rPr lang="zh-CN" altLang="en-US" b="0" i="0" u="none" strike="noStrike" dirty="0">
                <a:solidFill>
                  <a:srgbClr val="000000"/>
                </a:solidFill>
                <a:effectLst/>
                <a:latin typeface="Lucida Bright" panose="02040602050505020304" pitchFamily="18" charset="0"/>
                <a:ea typeface="STZhongsong" panose="02010600040101010101" pitchFamily="2" charset="-122"/>
              </a:rPr>
              <a:t>）将问题归类为具体的计算问题。</a:t>
            </a:r>
            <a:endParaRPr lang="en-US" altLang="zh-CN" b="0" i="0" u="none" strike="noStrike" dirty="0">
              <a:solidFill>
                <a:srgbClr val="000000"/>
              </a:solidFill>
              <a:effectLst/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pPr algn="l"/>
            <a:endParaRPr lang="en-US" altLang="zh-CN" dirty="0">
              <a:solidFill>
                <a:srgbClr val="000000"/>
              </a:solidFill>
              <a:latin typeface="Lucida Bright" panose="02040602050505020304" pitchFamily="18" charset="0"/>
              <a:ea typeface="STZhongsong" panose="02010600040101010101" pitchFamily="2" charset="-122"/>
            </a:endParaRPr>
          </a:p>
          <a:p>
            <a:r>
              <a:rPr kumimoji="1" lang="zh-CN" altLang="en-US" dirty="0">
                <a:solidFill>
                  <a:srgbClr val="000000"/>
                </a:solidFill>
                <a:latin typeface="Lucida Bright" panose="02040602050505020304" pitchFamily="18" charset="0"/>
                <a:ea typeface="STZhongsong" panose="02010600040101010101" pitchFamily="2" charset="-122"/>
              </a:rPr>
              <a:t>调用知识库、公式推导、逐步求解。</a:t>
            </a:r>
            <a:endParaRPr kumimoji="1" lang="en-US" altLang="zh-CN" dirty="0">
              <a:solidFill>
                <a:srgbClr val="000000"/>
              </a:solidFill>
              <a:latin typeface="Lucida Bright" panose="02040602050505020304" pitchFamily="18" charset="0"/>
              <a:ea typeface="STZhongsong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1482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DA9357-1EC6-F348-9A28-4D08FFBF6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放学快乐！希望下次还能再见到大家</a:t>
            </a:r>
            <a:r>
              <a:rPr kumimoji="1" lang="en-US" altLang="zh-CN" dirty="0">
                <a:latin typeface="STZhongsong" panose="02010600040101010101" pitchFamily="2" charset="-122"/>
                <a:ea typeface="STZhongsong" panose="02010600040101010101" pitchFamily="2" charset="-122"/>
              </a:rPr>
              <a:t>^ ^</a:t>
            </a:r>
            <a:endParaRPr kumimoji="1" lang="zh-CN" altLang="en-US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1949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9CA8F9-A619-6C4B-98E7-D57290F99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3526" y="2766218"/>
            <a:ext cx="7484948" cy="1325563"/>
          </a:xfrm>
        </p:spPr>
        <p:txBody>
          <a:bodyPr>
            <a:noAutofit/>
          </a:bodyPr>
          <a:lstStyle/>
          <a:p>
            <a:r>
              <a:rPr kumimoji="1" lang="zh-CN" altLang="en-US" sz="8800" dirty="0">
                <a:latin typeface="Huiwen-mincho" panose="02000600000000000000" pitchFamily="2" charset="-128"/>
                <a:ea typeface="Huiwen-mincho" panose="02000600000000000000" pitchFamily="2" charset="-128"/>
              </a:rPr>
              <a:t>什么是语言学？</a:t>
            </a:r>
          </a:p>
        </p:txBody>
      </p:sp>
    </p:spTree>
    <p:extLst>
      <p:ext uri="{BB962C8B-B14F-4D97-AF65-F5344CB8AC3E}">
        <p14:creationId xmlns:p14="http://schemas.microsoft.com/office/powerpoint/2010/main" val="1899622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9CA8F9-A619-6C4B-98E7-D57290F99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0097005">
            <a:off x="336879" y="2716795"/>
            <a:ext cx="11765777" cy="1325563"/>
          </a:xfrm>
        </p:spPr>
        <p:txBody>
          <a:bodyPr>
            <a:noAutofit/>
          </a:bodyPr>
          <a:lstStyle/>
          <a:p>
            <a:r>
              <a:rPr kumimoji="1" lang="zh-CN" altLang="en-US" sz="13800" dirty="0">
                <a:solidFill>
                  <a:schemeClr val="bg1">
                    <a:lumMod val="85000"/>
                  </a:schemeClr>
                </a:solidFill>
                <a:latin typeface="Huiwen-mincho" panose="02000600000000000000" pitchFamily="2" charset="-128"/>
                <a:ea typeface="Huiwen-mincho" panose="02000600000000000000" pitchFamily="2" charset="-128"/>
              </a:rPr>
              <a:t>什么是语言学？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66C31A2-E66B-6B45-818B-1445ECF1F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9667" y="3379576"/>
            <a:ext cx="5772665" cy="4480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误解其一 </a:t>
            </a:r>
            <a:r>
              <a:rPr kumimoji="1" lang="en-US" altLang="zh-CN" dirty="0">
                <a:latin typeface="STZhongsong" panose="02010600040101010101" pitchFamily="2" charset="-122"/>
                <a:ea typeface="STZhongsong" panose="02010600040101010101" pitchFamily="2" charset="-122"/>
              </a:rPr>
              <a:t>——</a:t>
            </a:r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 语言学等同于学外语</a:t>
            </a:r>
            <a:endParaRPr kumimoji="1" lang="en-US" altLang="zh-CN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016906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9CA8F9-A619-6C4B-98E7-D57290F99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0097005">
            <a:off x="336879" y="2716795"/>
            <a:ext cx="11765777" cy="1325563"/>
          </a:xfrm>
        </p:spPr>
        <p:txBody>
          <a:bodyPr>
            <a:noAutofit/>
          </a:bodyPr>
          <a:lstStyle/>
          <a:p>
            <a:r>
              <a:rPr kumimoji="1" lang="zh-CN" altLang="en-US" sz="13800" dirty="0">
                <a:solidFill>
                  <a:schemeClr val="bg1">
                    <a:lumMod val="85000"/>
                  </a:schemeClr>
                </a:solidFill>
                <a:latin typeface="Huiwen-mincho" panose="02000600000000000000" pitchFamily="2" charset="-128"/>
                <a:ea typeface="Huiwen-mincho" panose="02000600000000000000" pitchFamily="2" charset="-128"/>
              </a:rPr>
              <a:t>什么是语言学？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66C31A2-E66B-6B45-818B-1445ECF1F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9667" y="2647281"/>
            <a:ext cx="5772665" cy="4480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误解其一 </a:t>
            </a:r>
            <a:r>
              <a:rPr kumimoji="1" lang="en-US" altLang="zh-CN" dirty="0">
                <a:latin typeface="STZhongsong" panose="02010600040101010101" pitchFamily="2" charset="-122"/>
                <a:ea typeface="STZhongsong" panose="02010600040101010101" pitchFamily="2" charset="-122"/>
              </a:rPr>
              <a:t>——</a:t>
            </a:r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 语言学等同于学外语</a:t>
            </a:r>
            <a:endParaRPr kumimoji="1" lang="en-US" altLang="zh-CN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A7528F4-9964-5B4F-BD0E-D429C69C2273}"/>
              </a:ext>
            </a:extLst>
          </p:cNvPr>
          <p:cNvSpPr txBox="1"/>
          <p:nvPr/>
        </p:nvSpPr>
        <p:spPr>
          <a:xfrm>
            <a:off x="2772232" y="3336325"/>
            <a:ext cx="689507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sz="2800" dirty="0">
                <a:latin typeface="STZhongsong" panose="02010600040101010101" pitchFamily="2" charset="-122"/>
                <a:ea typeface="STZhongsong" panose="02010600040101010101" pitchFamily="2" charset="-122"/>
              </a:rPr>
              <a:t>语言学研究语言的结构、功能和使用，即语言的语音、词汇、语法、语义和语言的社会、心理和历史因素。</a:t>
            </a:r>
            <a:endParaRPr kumimoji="1" lang="zh-CN" altLang="en-US" sz="2800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084051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54985E30-1271-5944-880A-76124264700F}"/>
              </a:ext>
            </a:extLst>
          </p:cNvPr>
          <p:cNvSpPr txBox="1">
            <a:spLocks/>
          </p:cNvSpPr>
          <p:nvPr/>
        </p:nvSpPr>
        <p:spPr>
          <a:xfrm rot="20097005">
            <a:off x="332481" y="2696999"/>
            <a:ext cx="118592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zh-CN" altLang="en-US" sz="13800" dirty="0">
                <a:solidFill>
                  <a:schemeClr val="bg1">
                    <a:lumMod val="85000"/>
                  </a:schemeClr>
                </a:solidFill>
                <a:latin typeface="Huiwen-mincho" panose="02000600000000000000" pitchFamily="2" charset="-128"/>
                <a:ea typeface="Huiwen-mincho" panose="02000600000000000000" pitchFamily="2" charset="-128"/>
              </a:rPr>
              <a:t>什么是语言学？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66C31A2-E66B-6B45-818B-1445ECF1F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6405" y="3359780"/>
            <a:ext cx="7051431" cy="520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误解其二 </a:t>
            </a:r>
            <a:r>
              <a:rPr kumimoji="1" lang="en-US" altLang="zh-CN" dirty="0">
                <a:latin typeface="STZhongsong" panose="02010600040101010101" pitchFamily="2" charset="-122"/>
                <a:ea typeface="STZhongsong" panose="02010600040101010101" pitchFamily="2" charset="-122"/>
              </a:rPr>
              <a:t>——</a:t>
            </a:r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 语言学即规定语言正确用法</a:t>
            </a:r>
            <a:endParaRPr kumimoji="1" lang="en-US" altLang="zh-CN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1416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54985E30-1271-5944-880A-76124264700F}"/>
              </a:ext>
            </a:extLst>
          </p:cNvPr>
          <p:cNvSpPr txBox="1">
            <a:spLocks/>
          </p:cNvSpPr>
          <p:nvPr/>
        </p:nvSpPr>
        <p:spPr>
          <a:xfrm rot="20097005">
            <a:off x="332481" y="2696999"/>
            <a:ext cx="118592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zh-CN" altLang="en-US" sz="13800" dirty="0">
                <a:solidFill>
                  <a:schemeClr val="bg1">
                    <a:lumMod val="85000"/>
                  </a:schemeClr>
                </a:solidFill>
                <a:latin typeface="Huiwen-mincho" panose="02000600000000000000" pitchFamily="2" charset="-128"/>
                <a:ea typeface="Huiwen-mincho" panose="02000600000000000000" pitchFamily="2" charset="-128"/>
              </a:rPr>
              <a:t>什么是语言学？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66C31A2-E66B-6B45-818B-1445ECF1F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6404" y="2865823"/>
            <a:ext cx="7051431" cy="520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误解其二 </a:t>
            </a:r>
            <a:r>
              <a:rPr kumimoji="1" lang="en-US" altLang="zh-CN" dirty="0">
                <a:latin typeface="STZhongsong" panose="02010600040101010101" pitchFamily="2" charset="-122"/>
                <a:ea typeface="STZhongsong" panose="02010600040101010101" pitchFamily="2" charset="-122"/>
              </a:rPr>
              <a:t>——</a:t>
            </a:r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 语言学即规定语言正确用法</a:t>
            </a:r>
            <a:endParaRPr kumimoji="1" lang="en-US" altLang="zh-CN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24E9BCE-0955-2D49-9432-16DB0C91B590}"/>
              </a:ext>
            </a:extLst>
          </p:cNvPr>
          <p:cNvSpPr txBox="1"/>
          <p:nvPr/>
        </p:nvSpPr>
        <p:spPr>
          <a:xfrm>
            <a:off x="2892765" y="3386436"/>
            <a:ext cx="68950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sz="2800" b="0" i="0" u="none" strike="noStrike" dirty="0">
                <a:solidFill>
                  <a:srgbClr val="000000"/>
                </a:solidFill>
                <a:effectLst/>
                <a:latin typeface="STZhongsong" panose="02010600040101010101" pitchFamily="2" charset="-122"/>
                <a:ea typeface="STZhongsong" panose="02010600040101010101" pitchFamily="2" charset="-122"/>
              </a:rPr>
              <a:t>语言学家更关注描述语言的实际使用</a:t>
            </a:r>
            <a:endParaRPr lang="en-US" altLang="zh-CN" sz="2800" b="0" i="0" u="none" strike="noStrike" dirty="0">
              <a:solidFill>
                <a:srgbClr val="000000"/>
              </a:solidFill>
              <a:effectLst/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496865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54985E30-1271-5944-880A-76124264700F}"/>
              </a:ext>
            </a:extLst>
          </p:cNvPr>
          <p:cNvSpPr txBox="1">
            <a:spLocks/>
          </p:cNvSpPr>
          <p:nvPr/>
        </p:nvSpPr>
        <p:spPr>
          <a:xfrm rot="20097005">
            <a:off x="332481" y="2696999"/>
            <a:ext cx="118592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zh-CN" altLang="en-US" sz="13800" dirty="0">
                <a:solidFill>
                  <a:schemeClr val="bg1">
                    <a:lumMod val="85000"/>
                  </a:schemeClr>
                </a:solidFill>
                <a:latin typeface="Huiwen-mincho" panose="02000600000000000000" pitchFamily="2" charset="-128"/>
                <a:ea typeface="Huiwen-mincho" panose="02000600000000000000" pitchFamily="2" charset="-128"/>
              </a:rPr>
              <a:t>什么是语言学？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66C31A2-E66B-6B45-818B-1445ECF1F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6404" y="2865823"/>
            <a:ext cx="7051431" cy="9879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误解其二 </a:t>
            </a:r>
            <a:r>
              <a:rPr kumimoji="1" lang="en-US" altLang="zh-CN" dirty="0">
                <a:latin typeface="STZhongsong" panose="02010600040101010101" pitchFamily="2" charset="-122"/>
                <a:ea typeface="STZhongsong" panose="02010600040101010101" pitchFamily="2" charset="-122"/>
              </a:rPr>
              <a:t>——</a:t>
            </a:r>
            <a:r>
              <a:rPr kumimoji="1" lang="zh-CN" altLang="en-US" dirty="0">
                <a:latin typeface="STZhongsong" panose="02010600040101010101" pitchFamily="2" charset="-122"/>
                <a:ea typeface="STZhongsong" panose="02010600040101010101" pitchFamily="2" charset="-122"/>
              </a:rPr>
              <a:t> 语言学即规定语言正确用法</a:t>
            </a:r>
            <a:endParaRPr kumimoji="1" lang="en-US" altLang="zh-CN" dirty="0"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B89CE99-7340-AA40-9042-B042B6AE1A6B}"/>
              </a:ext>
            </a:extLst>
          </p:cNvPr>
          <p:cNvSpPr txBox="1"/>
          <p:nvPr/>
        </p:nvSpPr>
        <p:spPr>
          <a:xfrm>
            <a:off x="1961481" y="3330516"/>
            <a:ext cx="86012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zh-CN" sz="2800" b="0" i="0" u="none" strike="noStrike" dirty="0">
                <a:solidFill>
                  <a:srgbClr val="000000"/>
                </a:solidFill>
                <a:effectLst/>
                <a:latin typeface="Lucida Calligraphy" panose="03010101010101010101" pitchFamily="66" charset="0"/>
              </a:rPr>
              <a:t> Linguistics is descriptive, not prescriptive.</a:t>
            </a:r>
            <a:endParaRPr kumimoji="1" lang="en-US" altLang="zh-CN" sz="2800" dirty="0"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0067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14138</TotalTime>
  <Words>1563</Words>
  <Application>Microsoft Macintosh PowerPoint</Application>
  <PresentationFormat>宽屏</PresentationFormat>
  <Paragraphs>212</Paragraphs>
  <Slides>32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2" baseType="lpstr">
      <vt:lpstr>等线</vt:lpstr>
      <vt:lpstr>等线 Light</vt:lpstr>
      <vt:lpstr>STZhongsong</vt:lpstr>
      <vt:lpstr>Huiwen-mincho</vt:lpstr>
      <vt:lpstr>OLD NEWSPAPERS SUNG</vt:lpstr>
      <vt:lpstr>Arial</vt:lpstr>
      <vt:lpstr>Lucida Blackletter</vt:lpstr>
      <vt:lpstr>Lucida Bright</vt:lpstr>
      <vt:lpstr>Lucida Calligraphy</vt:lpstr>
      <vt:lpstr>Office 主题​​</vt:lpstr>
      <vt:lpstr>語言學與自然語言處理基礎</vt:lpstr>
      <vt:lpstr>What will you learn during this ſemeﬅer…</vt:lpstr>
      <vt:lpstr>PowerPoint 演示文稿</vt:lpstr>
      <vt:lpstr>什么是语言学？</vt:lpstr>
      <vt:lpstr>什么是语言学？</vt:lpstr>
      <vt:lpstr>什么是语言学？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语音学与音韵学</vt:lpstr>
      <vt:lpstr>语音学与音韵学</vt:lpstr>
      <vt:lpstr>形态学与词法</vt:lpstr>
      <vt:lpstr>形态学与词法</vt:lpstr>
      <vt:lpstr>句法学</vt:lpstr>
      <vt:lpstr>句法学</vt:lpstr>
      <vt:lpstr>句法学</vt:lpstr>
      <vt:lpstr>句法学</vt:lpstr>
      <vt:lpstr>跨语言现象与语言演化</vt:lpstr>
      <vt:lpstr>跨语言现象与语言演化</vt:lpstr>
      <vt:lpstr>NLP: 语言学与计算机的交叉学科</vt:lpstr>
      <vt:lpstr>NLP: 语言学与计算机的交叉学科</vt:lpstr>
      <vt:lpstr>Step 1: 我不会</vt:lpstr>
      <vt:lpstr>PowerPoint 演示文稿</vt:lpstr>
      <vt:lpstr>PowerPoint 演示文稿</vt:lpstr>
      <vt:lpstr>PowerPoint 演示文稿</vt:lpstr>
      <vt:lpstr>Step 2: 全都是英文鬼看得懂啊！</vt:lpstr>
      <vt:lpstr>Step 3: ChatGPT，启动！</vt:lpstr>
      <vt:lpstr>Step 3: ChatGPT，启动！</vt:lpstr>
      <vt:lpstr>Step 3: ChatGPT，启动！</vt:lpstr>
      <vt:lpstr>放学快乐！希望下次还能再见到大家^ ^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语言学与自然语言处理基础</dc:title>
  <dc:creator>淇奥 杨</dc:creator>
  <cp:lastModifiedBy>淇奥 杨</cp:lastModifiedBy>
  <cp:revision>44</cp:revision>
  <dcterms:created xsi:type="dcterms:W3CDTF">2024-09-04T06:19:01Z</dcterms:created>
  <dcterms:modified xsi:type="dcterms:W3CDTF">2024-09-14T01:59:00Z</dcterms:modified>
</cp:coreProperties>
</file>