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76" r:id="rId2"/>
    <p:sldId id="274" r:id="rId3"/>
    <p:sldId id="275" r:id="rId4"/>
    <p:sldId id="277" r:id="rId5"/>
    <p:sldId id="278" r:id="rId6"/>
    <p:sldId id="257" r:id="rId7"/>
    <p:sldId id="263" r:id="rId8"/>
    <p:sldId id="264" r:id="rId9"/>
    <p:sldId id="262" r:id="rId10"/>
    <p:sldId id="258" r:id="rId11"/>
    <p:sldId id="287" r:id="rId12"/>
    <p:sldId id="265" r:id="rId13"/>
    <p:sldId id="266" r:id="rId14"/>
    <p:sldId id="267" r:id="rId15"/>
    <p:sldId id="268" r:id="rId16"/>
    <p:sldId id="280" r:id="rId17"/>
    <p:sldId id="284" r:id="rId18"/>
    <p:sldId id="281" r:id="rId19"/>
    <p:sldId id="288" r:id="rId20"/>
    <p:sldId id="282" r:id="rId21"/>
    <p:sldId id="285" r:id="rId22"/>
    <p:sldId id="283" r:id="rId23"/>
    <p:sldId id="269" r:id="rId24"/>
    <p:sldId id="286" r:id="rId25"/>
    <p:sldId id="28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E0FC"/>
    <a:srgbClr val="DDE8F0"/>
    <a:srgbClr val="3036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45"/>
    <p:restoredTop sz="89899"/>
  </p:normalViewPr>
  <p:slideViewPr>
    <p:cSldViewPr snapToGrid="0" snapToObjects="1">
      <p:cViewPr>
        <p:scale>
          <a:sx n="118" d="100"/>
          <a:sy n="118" d="100"/>
        </p:scale>
        <p:origin x="680" y="-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BAF7E-11A1-334D-8E08-053AB7D03D5C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C05B6-8B78-BC44-998B-111548B45B0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2877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30</a:t>
            </a:r>
            <a:r>
              <a:rPr kumimoji="1" lang="zh-CN" altLang="en-US" dirty="0"/>
              <a:t>分钟</a:t>
            </a:r>
            <a:r>
              <a:rPr kumimoji="1" lang="en-US" altLang="zh-CN" dirty="0"/>
              <a:t>-10</a:t>
            </a:r>
            <a:r>
              <a:rPr kumimoji="1" lang="zh-CN" altLang="en-US" dirty="0"/>
              <a:t>分钟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C05B6-8B78-BC44-998B-111548B45B0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0071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C05B6-8B78-BC44-998B-111548B45B0E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56119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C05B6-8B78-BC44-998B-111548B45B0E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543814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C05B6-8B78-BC44-998B-111548B45B0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384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C05B6-8B78-BC44-998B-111548B45B0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6324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C05B6-8B78-BC44-998B-111548B45B0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3928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C05B6-8B78-BC44-998B-111548B45B0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3944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C05B6-8B78-BC44-998B-111548B45B0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71005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C05B6-8B78-BC44-998B-111548B45B0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3429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C05B6-8B78-BC44-998B-111548B45B0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79822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C05B6-8B78-BC44-998B-111548B45B0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239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C05B6-8B78-BC44-998B-111548B45B0E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90020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北风和太阳</a:t>
            </a:r>
            <a:endParaRPr kumimoji="1" lang="en-US" altLang="zh-CN" dirty="0"/>
          </a:p>
          <a:p>
            <a:r>
              <a:rPr kumimoji="1" lang="en-US" altLang="zh-CN" dirty="0"/>
              <a:t>30</a:t>
            </a:r>
            <a:r>
              <a:rPr kumimoji="1" lang="zh-CN" altLang="en-US" dirty="0"/>
              <a:t>分钟</a:t>
            </a:r>
            <a:r>
              <a:rPr kumimoji="1" lang="en-US" altLang="zh-CN" dirty="0"/>
              <a:t>-10</a:t>
            </a:r>
            <a:r>
              <a:rPr kumimoji="1" lang="zh-CN" altLang="en-US" dirty="0"/>
              <a:t>分钟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C05B6-8B78-BC44-998B-111548B45B0E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60161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C05B6-8B78-BC44-998B-111548B45B0E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54961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C05B6-8B78-BC44-998B-111548B45B0E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39487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【</a:t>
            </a:r>
            <a:r>
              <a:rPr kumimoji="1" lang="zh-CN" altLang="en-US" dirty="0"/>
              <a:t>你试过在嘴里看</a:t>
            </a:r>
            <a:r>
              <a:rPr kumimoji="1" lang="en-US" altLang="zh-CN" dirty="0"/>
              <a:t>Beatbox</a:t>
            </a:r>
            <a:r>
              <a:rPr kumimoji="1" lang="zh-CN" altLang="en-US" dirty="0"/>
              <a:t>吗？</a:t>
            </a:r>
            <a:r>
              <a:rPr kumimoji="1" lang="en-US" altLang="zh-CN" dirty="0"/>
              <a:t>】 【</a:t>
            </a:r>
            <a:r>
              <a:rPr kumimoji="1" lang="zh-CN" altLang="en-US" dirty="0"/>
              <a:t>精准空降到 </a:t>
            </a:r>
            <a:r>
              <a:rPr kumimoji="1" lang="en-US" altLang="zh-CN" dirty="0"/>
              <a:t>04:16】 https://</a:t>
            </a:r>
            <a:r>
              <a:rPr kumimoji="1" lang="en-US" altLang="zh-CN" dirty="0" err="1"/>
              <a:t>www.bilibili.com</a:t>
            </a:r>
            <a:r>
              <a:rPr kumimoji="1" lang="en-US" altLang="zh-CN" dirty="0"/>
              <a:t>/video/BV1rS421A7TZ/?</a:t>
            </a:r>
            <a:r>
              <a:rPr kumimoji="1" lang="en-US" altLang="zh-CN" dirty="0" err="1"/>
              <a:t>share_source</a:t>
            </a:r>
            <a:r>
              <a:rPr kumimoji="1" lang="en-US" altLang="zh-CN" dirty="0"/>
              <a:t>=</a:t>
            </a:r>
            <a:r>
              <a:rPr kumimoji="1" lang="en-US" altLang="zh-CN" dirty="0" err="1"/>
              <a:t>copy_web&amp;vd_source</a:t>
            </a:r>
            <a:r>
              <a:rPr kumimoji="1" lang="en-US" altLang="zh-CN" dirty="0"/>
              <a:t>=6b4866f082d822d108a082e6114d755e&amp;t=256</a:t>
            </a:r>
          </a:p>
          <a:p>
            <a:r>
              <a:rPr kumimoji="1" lang="en-US" altLang="zh-CN" dirty="0"/>
              <a:t>4:17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C05B6-8B78-BC44-998B-111548B45B0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7486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C05B6-8B78-BC44-998B-111548B45B0E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187928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C05B6-8B78-BC44-998B-111548B45B0E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34567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软件！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C05B6-8B78-BC44-998B-111548B45B0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0115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44ABAD-67B8-6A4D-885B-5A5904328F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87D8429-A32D-6E4C-B674-C3EF8396C1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138359-F556-5640-B82C-2CA768A17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F2498D-7DBE-0849-A132-E6D415AA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ABDBE6-F703-F747-B6B8-11351DFF7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66903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485372-CC65-FC4F-92FA-975354C63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EBF2BBC-7583-1749-815D-249701D1DB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089FDB-C76E-1347-B121-F244DF6E6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2BBFACE-8879-DC49-92A1-5471217D6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A192C63-D7BB-B94D-990C-882E347CE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06176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7F38B47-4896-2047-89AA-19C137730B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91B9F3E-2923-6942-B88B-363906AFE8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6E6C72-5AC2-3D47-A436-4ACA1B0D7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03D7159-462E-BE4F-9EC6-F880744AE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1DEA4F-CC77-DD4D-8A16-2423E23F4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12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8C48CF-C376-1844-8EB0-D0B980E48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042F0C-E0A0-B543-B6E0-71E8AA54B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92D98D-6654-A443-BF58-C796974F5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2C9FF31-4FE2-EC4B-8944-6865EF7A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534C3C-BB8F-1647-8B6A-BF94F2210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0624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408331-DE51-5E4B-A816-A143D9C13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BA93D2-13C0-BA43-9A1D-12AF8E8AD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8463CBA-32D8-4447-9A32-FC500291B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60293B-7B4F-8C45-B12D-FDB25127A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20CB6A1-F78A-E94A-BE2E-81603F352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5734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04EACA-EDDE-D948-8B2E-CE1F29CC4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83D4B4D-81BD-E942-9C50-F2DADA118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2DD2048-0941-824B-9D2E-F2932AC9BF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E33217C-3E3A-FA40-8DCE-8F81EA27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A8070D6-2FFC-E440-996C-979689067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90FFCE2-2646-DE4E-B9C2-7C2F33244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4574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DE216C-3806-0145-B9F7-1A6C5BB99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9BB94C2-BCE0-F14A-AC02-8A5A9D3B65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0097E13-2381-584E-88FF-9660D7993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0FA02FF-6B84-3246-86D4-FC41B6F71F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4FB4052-3E2F-3E40-AE21-610A9DAF17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3C04589-415B-EB47-953F-402AB3F92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ED1779D-4EA9-F948-9F63-BC8645122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572A975-081D-6349-ADFC-0F72C99CB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540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4E54B2-F01A-7345-9D7D-0AE42961B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13D1B12-9413-2949-8669-1FE0BB2C8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10AADF3-58D6-5E4B-B3A7-FA89E5FF8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83AC7FA-904F-424A-A3A8-1E1DDC761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21796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79B153C-250F-6444-A917-68CD856CB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99C32B4-C9DB-1640-8179-320631EF4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0386C2-3922-124B-8BC5-EE38822D6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7605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E2AA6C-1AB1-FC49-ABD4-E394E6C55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99BBF6D-46FB-9343-86BB-629FD74F59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77CFAD0-CA8B-CB42-AA00-B0306E794E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435D580-0703-9B4D-A0D7-315995A96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327ACEF-4ED5-F54A-8802-D41AE0A05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1D7CBBB-EA5D-F148-8809-BBFA5AF0E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71662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4E3E40-7A32-BD47-B441-627CF7DB2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A08537F-CA10-1E44-9E38-9261D72C4A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272A25A-F577-2240-BE9D-C29BB2B739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026A88C-E043-DD4B-A605-7ECC55838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C2BD84C-2D45-1045-B324-621F4F6E5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B50BB2D-5477-6447-A7E1-C92AC69C9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01613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3483A3B-D0F3-E44E-9D49-29D8501A7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623EC4C-BA75-7047-ADBC-1772302E5F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51D6C7-E826-4C4A-A7B0-352F058D42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24B08-C8B0-3A4D-92B7-CE4D033B20BB}" type="datetimeFigureOut">
              <a:rPr kumimoji="1" lang="zh-CN" altLang="en-US" smtClean="0"/>
              <a:t>2024/9/25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9A93FE-BDE4-F843-8AE3-4FD67BD531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70B4F4-B73E-9E4D-8FBB-7DA2CBB78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C99D8-9F9A-DB45-8EBE-AC852C43E51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261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od.al/pinktrombone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A53CD0-E227-D04B-862F-388A6B4CBC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1096" y="1464650"/>
            <a:ext cx="9689805" cy="2387600"/>
          </a:xfrm>
          <a:solidFill>
            <a:srgbClr val="25292E"/>
          </a:solidFill>
        </p:spPr>
        <p:txBody>
          <a:bodyPr>
            <a:normAutofit/>
          </a:bodyPr>
          <a:lstStyle/>
          <a:p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语音学与音系学</a:t>
            </a:r>
            <a:br>
              <a:rPr kumimoji="1" lang="en-US" altLang="zh-CN" dirty="0">
                <a:solidFill>
                  <a:srgbClr val="DDE8F0"/>
                </a:solidFill>
                <a:latin typeface="Lucida Bright" panose="02040602050505020304" pitchFamily="18" charset="0"/>
              </a:rPr>
            </a:br>
            <a:r>
              <a:rPr kumimoji="1" lang="en-US" altLang="zh-CN" dirty="0">
                <a:solidFill>
                  <a:srgbClr val="DDE8F0"/>
                </a:solidFill>
                <a:latin typeface="Lucida Bright" panose="02040602050505020304" pitchFamily="18" charset="0"/>
              </a:rPr>
              <a:t>Phonetics and Phonology</a:t>
            </a:r>
            <a:endParaRPr kumimoji="1" lang="zh-CN" altLang="en-US" dirty="0">
              <a:solidFill>
                <a:srgbClr val="DDE8F0"/>
              </a:solidFill>
              <a:latin typeface="Lucida Bright" panose="02040602050505020304" pitchFamily="18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7D3FA1B-D0A4-474E-8479-6A62641019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360158"/>
            <a:ext cx="9144000" cy="1655762"/>
          </a:xfrm>
          <a:solidFill>
            <a:srgbClr val="25292E"/>
          </a:solidFill>
        </p:spPr>
        <p:txBody>
          <a:bodyPr/>
          <a:lstStyle/>
          <a:p>
            <a:r>
              <a:rPr kumimoji="1" lang="en-US" altLang="zh-CN" dirty="0">
                <a:solidFill>
                  <a:srgbClr val="DDE8F0"/>
                </a:solidFill>
                <a:latin typeface="Lucida Calligraphy" panose="03010101010101010101" pitchFamily="66" charset="0"/>
              </a:rPr>
              <a:t>Introduction to Linguistics and NLP,</a:t>
            </a:r>
          </a:p>
          <a:p>
            <a:r>
              <a:rPr kumimoji="1" lang="en-US" altLang="zh-CN" dirty="0">
                <a:solidFill>
                  <a:srgbClr val="DDE8F0"/>
                </a:solidFill>
                <a:latin typeface="Lucida Calligraphy" panose="03010101010101010101" pitchFamily="66" charset="0"/>
              </a:rPr>
              <a:t>Sep. 19</a:t>
            </a:r>
            <a:r>
              <a:rPr kumimoji="1" lang="en-US" altLang="zh-CN" baseline="30000" dirty="0">
                <a:solidFill>
                  <a:srgbClr val="DDE8F0"/>
                </a:solidFill>
                <a:latin typeface="Lucida Calligraphy" panose="03010101010101010101" pitchFamily="66" charset="0"/>
              </a:rPr>
              <a:t>th</a:t>
            </a:r>
            <a:r>
              <a:rPr kumimoji="1" lang="en-US" altLang="zh-CN" dirty="0">
                <a:solidFill>
                  <a:srgbClr val="DDE8F0"/>
                </a:solidFill>
                <a:latin typeface="Lucida Calligraphy" panose="03010101010101010101" pitchFamily="66" charset="0"/>
              </a:rPr>
              <a:t> </a:t>
            </a:r>
            <a:endParaRPr kumimoji="1" lang="zh-CN" altLang="en-US" dirty="0">
              <a:solidFill>
                <a:srgbClr val="DDE8F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8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242DC5E-B4CA-4A4D-B7D5-867B2289B698}"/>
              </a:ext>
            </a:extLst>
          </p:cNvPr>
          <p:cNvSpPr txBox="1">
            <a:spLocks/>
          </p:cNvSpPr>
          <p:nvPr/>
        </p:nvSpPr>
        <p:spPr>
          <a:xfrm>
            <a:off x="904672" y="1919198"/>
            <a:ext cx="10382656" cy="30196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17000" dirty="0">
                <a:solidFill>
                  <a:srgbClr val="30363C"/>
                </a:solidFill>
                <a:effectLst>
                  <a:outerShdw blurRad="192287" dir="5556" sx="105000" sy="105000" algn="ctr" rotWithShape="0">
                    <a:srgbClr val="000000">
                      <a:alpha val="17000"/>
                    </a:srgbClr>
                  </a:outerShdw>
                </a:effectLst>
                <a:latin typeface="Lucida Bright" panose="02040602050505020304" pitchFamily="18" charset="0"/>
                <a:ea typeface="JetBrains Mono Medium" panose="02000009000000000000" pitchFamily="49" charset="0"/>
                <a:cs typeface="JetBrains Mono Medium" panose="02000009000000000000" pitchFamily="49" charset="0"/>
              </a:rPr>
              <a:t>Phonetics</a:t>
            </a:r>
            <a:endParaRPr kumimoji="1" lang="zh-CN" altLang="en-US" sz="17000" dirty="0">
              <a:solidFill>
                <a:srgbClr val="30363C"/>
              </a:solidFill>
              <a:effectLst>
                <a:outerShdw blurRad="192287" dir="5556" sx="105000" sy="105000" algn="ctr" rotWithShape="0">
                  <a:srgbClr val="000000">
                    <a:alpha val="17000"/>
                  </a:srgbClr>
                </a:outerShdw>
              </a:effectLst>
              <a:latin typeface="Lucida Bright" panose="02040602050505020304" pitchFamily="18" charset="0"/>
              <a:cs typeface="JetBrains Mono Medium" panose="02000009000000000000" pitchFamily="49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65B3790-973E-074F-BC1D-7EBE8905DDDF}"/>
              </a:ext>
            </a:extLst>
          </p:cNvPr>
          <p:cNvSpPr txBox="1"/>
          <p:nvPr/>
        </p:nvSpPr>
        <p:spPr>
          <a:xfrm>
            <a:off x="904671" y="553452"/>
            <a:ext cx="44253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4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发音</a:t>
            </a:r>
            <a:r>
              <a:rPr kumimoji="1" lang="zh-CN" altLang="en-US" sz="4400" dirty="0">
                <a:solidFill>
                  <a:srgbClr val="30363C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和语音转写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CD89E80-352C-104D-8847-B93B452D9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3953" y="45239"/>
            <a:ext cx="4425317" cy="676752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36C01E4A-CFA7-7F40-B963-47426BED476F}"/>
              </a:ext>
            </a:extLst>
          </p:cNvPr>
          <p:cNvSpPr txBox="1"/>
          <p:nvPr/>
        </p:nvSpPr>
        <p:spPr>
          <a:xfrm>
            <a:off x="466238" y="1613118"/>
            <a:ext cx="48637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咽、口、鼻构成声道中的三大声腔。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A41AB37-1F07-1347-A84D-D740FE59BFCB}"/>
              </a:ext>
            </a:extLst>
          </p:cNvPr>
          <p:cNvSpPr txBox="1"/>
          <p:nvPr/>
        </p:nvSpPr>
        <p:spPr>
          <a:xfrm>
            <a:off x="466238" y="2521059"/>
            <a:ext cx="486375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rgbClr val="CDE0FC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https://dood.al/pinktrombone/</a:t>
            </a:r>
            <a:endParaRPr lang="en-US" altLang="zh-CN" sz="2800" dirty="0">
              <a:solidFill>
                <a:srgbClr val="CDE0FC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endParaRPr lang="en-US" altLang="zh-CN" sz="2800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endParaRPr lang="zh-CN" altLang="en-US" sz="2800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6854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242DC5E-B4CA-4A4D-B7D5-867B2289B698}"/>
              </a:ext>
            </a:extLst>
          </p:cNvPr>
          <p:cNvSpPr txBox="1">
            <a:spLocks/>
          </p:cNvSpPr>
          <p:nvPr/>
        </p:nvSpPr>
        <p:spPr>
          <a:xfrm>
            <a:off x="904672" y="1919198"/>
            <a:ext cx="10382656" cy="30196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7000" b="0" i="0" u="none" strike="noStrike" kern="1200" cap="none" spc="0" normalizeH="0" baseline="0" noProof="0" dirty="0">
                <a:ln>
                  <a:noFill/>
                </a:ln>
                <a:solidFill>
                  <a:srgbClr val="30363C"/>
                </a:solidFill>
                <a:effectLst>
                  <a:outerShdw blurRad="192287" dir="5556" sx="105000" sy="105000" algn="ctr" rotWithShape="0">
                    <a:srgbClr val="000000">
                      <a:alpha val="17000"/>
                    </a:srgbClr>
                  </a:outerShdw>
                </a:effectLst>
                <a:uLnTx/>
                <a:uFillTx/>
                <a:latin typeface="Lucida Bright" panose="02040602050505020304" pitchFamily="18" charset="0"/>
                <a:ea typeface="JetBrains Mono Medium" panose="02000009000000000000" pitchFamily="49" charset="0"/>
                <a:cs typeface="JetBrains Mono Medium" panose="02000009000000000000" pitchFamily="49" charset="0"/>
              </a:rPr>
              <a:t>Phonetics</a:t>
            </a:r>
            <a:endParaRPr kumimoji="1" lang="zh-CN" altLang="en-US" sz="17000" b="0" i="0" u="none" strike="noStrike" kern="1200" cap="none" spc="0" normalizeH="0" baseline="0" noProof="0" dirty="0">
              <a:ln>
                <a:noFill/>
              </a:ln>
              <a:solidFill>
                <a:srgbClr val="30363C"/>
              </a:solidFill>
              <a:effectLst>
                <a:outerShdw blurRad="192287" dir="5556" sx="105000" sy="105000" algn="ctr" rotWithShape="0">
                  <a:srgbClr val="000000">
                    <a:alpha val="17000"/>
                  </a:srgbClr>
                </a:outerShdw>
              </a:effectLst>
              <a:uLnTx/>
              <a:uFillTx/>
              <a:latin typeface="Lucida Bright" panose="02040602050505020304" pitchFamily="18" charset="0"/>
              <a:ea typeface="等线 Light" panose="02010600030101010101" pitchFamily="2" charset="-122"/>
              <a:cs typeface="JetBrains Mono Medium" panose="02000009000000000000" pitchFamily="49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65B3790-973E-074F-BC1D-7EBE8905DDDF}"/>
              </a:ext>
            </a:extLst>
          </p:cNvPr>
          <p:cNvSpPr txBox="1"/>
          <p:nvPr/>
        </p:nvSpPr>
        <p:spPr>
          <a:xfrm>
            <a:off x="904671" y="553452"/>
            <a:ext cx="44253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发音</a:t>
            </a:r>
            <a:r>
              <a:rPr kumimoji="1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30363C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和语音转写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CD89E80-352C-104D-8847-B93B452D9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3160" y="520061"/>
            <a:ext cx="3804340" cy="5817878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36C01E4A-CFA7-7F40-B963-47426BED476F}"/>
              </a:ext>
            </a:extLst>
          </p:cNvPr>
          <p:cNvSpPr txBox="1"/>
          <p:nvPr/>
        </p:nvSpPr>
        <p:spPr>
          <a:xfrm>
            <a:off x="466238" y="1613118"/>
            <a:ext cx="70167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咽、口、鼻构成声道中的三大声腔。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BBAF202F-FBF2-B049-BDD3-2B25A31389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0388" y="4229739"/>
            <a:ext cx="3022600" cy="210820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EA41AB37-1F07-1347-A84D-D740FE59BFCB}"/>
              </a:ext>
            </a:extLst>
          </p:cNvPr>
          <p:cNvSpPr txBox="1"/>
          <p:nvPr/>
        </p:nvSpPr>
        <p:spPr>
          <a:xfrm>
            <a:off x="444500" y="2228931"/>
            <a:ext cx="701702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从多数发音目的来看，声带只需要三种状态：①分离（清辅音），②贴近（浊辅音），③紧闭（塞音）。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DDE8F0"/>
              </a:solidFill>
              <a:effectLst/>
              <a:uLnTx/>
              <a:uFillTx/>
              <a:latin typeface="OLD NEWSPAPERS SUNG" panose="02000000000000000000" pitchFamily="2" charset="-122"/>
              <a:ea typeface="OLD NEWSPAPERS SUNG" panose="02000000000000000000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https://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www.bilibili.com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/video/BV1rS421A7TZ/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DDE8F0"/>
              </a:solidFill>
              <a:effectLst/>
              <a:uLnTx/>
              <a:uFillTx/>
              <a:latin typeface="OLD NEWSPAPERS SUNG" panose="02000000000000000000" pitchFamily="2" charset="-122"/>
              <a:ea typeface="OLD NEWSPAPERS SUNG" panose="02000000000000000000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DDE8F0"/>
              </a:solidFill>
              <a:effectLst/>
              <a:uLnTx/>
              <a:uFillTx/>
              <a:latin typeface="OLD NEWSPAPERS SUNG" panose="02000000000000000000" pitchFamily="2" charset="-122"/>
              <a:ea typeface="OLD NEWSPAPERS SUNG" panose="02000000000000000000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DDE8F0"/>
              </a:solidFill>
              <a:effectLst/>
              <a:uLnTx/>
              <a:uFillTx/>
              <a:latin typeface="OLD NEWSPAPERS SUNG" panose="02000000000000000000" pitchFamily="2" charset="-122"/>
              <a:ea typeface="OLD NEWSPAPERS SUNG" panose="020000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3556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242DC5E-B4CA-4A4D-B7D5-867B2289B698}"/>
              </a:ext>
            </a:extLst>
          </p:cNvPr>
          <p:cNvSpPr txBox="1">
            <a:spLocks/>
          </p:cNvSpPr>
          <p:nvPr/>
        </p:nvSpPr>
        <p:spPr>
          <a:xfrm>
            <a:off x="904672" y="1919198"/>
            <a:ext cx="10382656" cy="30196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17000" dirty="0">
                <a:solidFill>
                  <a:srgbClr val="30363C"/>
                </a:solidFill>
                <a:effectLst>
                  <a:outerShdw blurRad="192287" dir="5556" sx="105000" sy="105000" algn="ctr" rotWithShape="0">
                    <a:srgbClr val="000000">
                      <a:alpha val="17000"/>
                    </a:srgbClr>
                  </a:outerShdw>
                </a:effectLst>
                <a:latin typeface="Lucida Bright" panose="02040602050505020304" pitchFamily="18" charset="0"/>
                <a:ea typeface="JetBrains Mono Medium" panose="02000009000000000000" pitchFamily="49" charset="0"/>
                <a:cs typeface="JetBrains Mono Medium" panose="02000009000000000000" pitchFamily="49" charset="0"/>
              </a:rPr>
              <a:t>Phonetics</a:t>
            </a:r>
            <a:endParaRPr kumimoji="1" lang="zh-CN" altLang="en-US" sz="17000" dirty="0">
              <a:solidFill>
                <a:srgbClr val="30363C"/>
              </a:solidFill>
              <a:effectLst>
                <a:outerShdw blurRad="192287" dir="5556" sx="105000" sy="105000" algn="ctr" rotWithShape="0">
                  <a:srgbClr val="000000">
                    <a:alpha val="17000"/>
                  </a:srgbClr>
                </a:outerShdw>
              </a:effectLst>
              <a:latin typeface="Lucida Bright" panose="02040602050505020304" pitchFamily="18" charset="0"/>
              <a:cs typeface="JetBrains Mono Medium" panose="02000009000000000000" pitchFamily="49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65B3790-973E-074F-BC1D-7EBE8905DDDF}"/>
              </a:ext>
            </a:extLst>
          </p:cNvPr>
          <p:cNvSpPr txBox="1"/>
          <p:nvPr/>
        </p:nvSpPr>
        <p:spPr>
          <a:xfrm>
            <a:off x="904671" y="553452"/>
            <a:ext cx="44253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400" dirty="0">
                <a:solidFill>
                  <a:srgbClr val="30363C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发音和</a:t>
            </a:r>
            <a:r>
              <a:rPr kumimoji="1" lang="zh-CN" altLang="en-US" sz="44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语音转写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6C01E4A-CFA7-7F40-B963-47426BED476F}"/>
              </a:ext>
            </a:extLst>
          </p:cNvPr>
          <p:cNvSpPr txBox="1"/>
          <p:nvPr/>
        </p:nvSpPr>
        <p:spPr>
          <a:xfrm>
            <a:off x="466237" y="1613118"/>
            <a:ext cx="1118242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1886 </a:t>
            </a: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年，法国的一些语言教师在实际教学中发现语音学的使用对教学有益，为推广他们的方法成立了“语音教师协会”，</a:t>
            </a:r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1897 </a:t>
            </a: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年改名为国际语音学会 （</a:t>
            </a:r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International Phonetic Association, IPA</a:t>
            </a: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）。</a:t>
            </a:r>
            <a:endParaRPr lang="en-US" altLang="zh-CN" sz="2800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学会初期的活动之一就是出版一本刊物，其内容全部使用语音符号转写。</a:t>
            </a:r>
            <a:endParaRPr lang="en-US" altLang="zh-CN" sz="2800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建立一套语音符号的想法是丹麦语法学家和语音学家奥托</a:t>
            </a:r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·</a:t>
            </a: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叶斯帕森（</a:t>
            </a:r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Otto Jespersen, 1860–1943</a:t>
            </a: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）提出的，第一版国际音标符号（国际音标表）发表于 </a:t>
            </a:r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1888 </a:t>
            </a: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年 </a:t>
            </a:r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8 </a:t>
            </a: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月。</a:t>
            </a:r>
          </a:p>
        </p:txBody>
      </p:sp>
    </p:spTree>
    <p:extLst>
      <p:ext uri="{BB962C8B-B14F-4D97-AF65-F5344CB8AC3E}">
        <p14:creationId xmlns:p14="http://schemas.microsoft.com/office/powerpoint/2010/main" val="39288227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>
            <a:extLst>
              <a:ext uri="{FF2B5EF4-FFF2-40B4-BE49-F238E27FC236}">
                <a16:creationId xmlns:a16="http://schemas.microsoft.com/office/drawing/2014/main" id="{8242DC5E-B4CA-4A4D-B7D5-867B2289B698}"/>
              </a:ext>
            </a:extLst>
          </p:cNvPr>
          <p:cNvSpPr txBox="1">
            <a:spLocks/>
          </p:cNvSpPr>
          <p:nvPr/>
        </p:nvSpPr>
        <p:spPr>
          <a:xfrm>
            <a:off x="1920917" y="1919198"/>
            <a:ext cx="8350164" cy="30196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17000" dirty="0">
                <a:solidFill>
                  <a:srgbClr val="30363C"/>
                </a:solidFill>
                <a:effectLst>
                  <a:outerShdw blurRad="192287" dir="5556" sx="105000" sy="105000" algn="ctr" rotWithShape="0">
                    <a:srgbClr val="000000">
                      <a:alpha val="17000"/>
                    </a:srgbClr>
                  </a:outerShdw>
                </a:effectLst>
                <a:latin typeface="Lucida Bright" panose="02040602050505020304" pitchFamily="18" charset="0"/>
                <a:ea typeface="JetBrains Mono Medium" panose="02000009000000000000" pitchFamily="49" charset="0"/>
                <a:cs typeface="JetBrains Mono Medium" panose="02000009000000000000" pitchFamily="49" charset="0"/>
              </a:rPr>
              <a:t>The IPA</a:t>
            </a:r>
            <a:endParaRPr kumimoji="1" lang="zh-CN" altLang="en-US" sz="17000" dirty="0">
              <a:solidFill>
                <a:srgbClr val="30363C"/>
              </a:solidFill>
              <a:effectLst>
                <a:outerShdw blurRad="192287" dir="5556" sx="105000" sy="105000" algn="ctr" rotWithShape="0">
                  <a:srgbClr val="000000">
                    <a:alpha val="17000"/>
                  </a:srgbClr>
                </a:outerShdw>
              </a:effectLst>
              <a:latin typeface="Lucida Bright" panose="02040602050505020304" pitchFamily="18" charset="0"/>
              <a:cs typeface="JetBrains Mono Medium" panose="02000009000000000000" pitchFamily="49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1E59BCF-32D5-4047-96F8-139D0C77CC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27"/>
          <a:stretch/>
        </p:blipFill>
        <p:spPr bwMode="auto">
          <a:xfrm>
            <a:off x="3567906" y="0"/>
            <a:ext cx="5056187" cy="688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4519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>
            <a:extLst>
              <a:ext uri="{FF2B5EF4-FFF2-40B4-BE49-F238E27FC236}">
                <a16:creationId xmlns:a16="http://schemas.microsoft.com/office/drawing/2014/main" id="{A60E1882-9324-7648-B8AA-C66FB89AA15D}"/>
              </a:ext>
            </a:extLst>
          </p:cNvPr>
          <p:cNvSpPr txBox="1">
            <a:spLocks/>
          </p:cNvSpPr>
          <p:nvPr/>
        </p:nvSpPr>
        <p:spPr>
          <a:xfrm>
            <a:off x="1920917" y="1919198"/>
            <a:ext cx="8350164" cy="30196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17000" dirty="0">
                <a:solidFill>
                  <a:srgbClr val="30363C"/>
                </a:solidFill>
                <a:effectLst>
                  <a:outerShdw blurRad="192287" dir="5556" sx="105000" sy="105000" algn="ctr" rotWithShape="0">
                    <a:srgbClr val="000000">
                      <a:alpha val="17000"/>
                    </a:srgbClr>
                  </a:outerShdw>
                </a:effectLst>
                <a:latin typeface="Lucida Bright" panose="02040602050505020304" pitchFamily="18" charset="0"/>
                <a:ea typeface="JetBrains Mono Medium" panose="02000009000000000000" pitchFamily="49" charset="0"/>
                <a:cs typeface="JetBrains Mono Medium" panose="02000009000000000000" pitchFamily="49" charset="0"/>
              </a:rPr>
              <a:t>The IPA</a:t>
            </a:r>
            <a:endParaRPr kumimoji="1" lang="zh-CN" altLang="en-US" sz="17000" dirty="0">
              <a:solidFill>
                <a:srgbClr val="30363C"/>
              </a:solidFill>
              <a:effectLst>
                <a:outerShdw blurRad="192287" dir="5556" sx="105000" sy="105000" algn="ctr" rotWithShape="0">
                  <a:srgbClr val="000000">
                    <a:alpha val="17000"/>
                  </a:srgbClr>
                </a:outerShdw>
              </a:effectLst>
              <a:latin typeface="Lucida Bright" panose="02040602050505020304" pitchFamily="18" charset="0"/>
              <a:cs typeface="JetBrains Mono Medium" panose="02000009000000000000" pitchFamily="49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9F507CC-2B4F-594D-9AF9-D909C16F79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69" y="1188316"/>
            <a:ext cx="11098262" cy="448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969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2680B003-BC53-0B46-878C-49DB8BBF3122}"/>
              </a:ext>
            </a:extLst>
          </p:cNvPr>
          <p:cNvSpPr txBox="1">
            <a:spLocks/>
          </p:cNvSpPr>
          <p:nvPr/>
        </p:nvSpPr>
        <p:spPr>
          <a:xfrm>
            <a:off x="1920917" y="1919198"/>
            <a:ext cx="8350164" cy="30196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17000" dirty="0">
                <a:solidFill>
                  <a:srgbClr val="30363C"/>
                </a:solidFill>
                <a:effectLst>
                  <a:outerShdw blurRad="192287" dir="5556" sx="105000" sy="105000" algn="ctr" rotWithShape="0">
                    <a:srgbClr val="000000">
                      <a:alpha val="17000"/>
                    </a:srgbClr>
                  </a:outerShdw>
                </a:effectLst>
                <a:latin typeface="Lucida Bright" panose="02040602050505020304" pitchFamily="18" charset="0"/>
                <a:ea typeface="JetBrains Mono Medium" panose="02000009000000000000" pitchFamily="49" charset="0"/>
                <a:cs typeface="JetBrains Mono Medium" panose="02000009000000000000" pitchFamily="49" charset="0"/>
              </a:rPr>
              <a:t>The IPA</a:t>
            </a:r>
            <a:endParaRPr kumimoji="1" lang="zh-CN" altLang="en-US" sz="17000" dirty="0">
              <a:solidFill>
                <a:srgbClr val="30363C"/>
              </a:solidFill>
              <a:effectLst>
                <a:outerShdw blurRad="192287" dir="5556" sx="105000" sy="105000" algn="ctr" rotWithShape="0">
                  <a:srgbClr val="000000">
                    <a:alpha val="17000"/>
                  </a:srgbClr>
                </a:outerShdw>
              </a:effectLst>
              <a:latin typeface="Lucida Bright" panose="02040602050505020304" pitchFamily="18" charset="0"/>
              <a:cs typeface="JetBrains Mono Medium" panose="02000009000000000000" pitchFamily="49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6C01E4A-CFA7-7F40-B963-47426BED476F}"/>
              </a:ext>
            </a:extLst>
          </p:cNvPr>
          <p:cNvSpPr txBox="1"/>
          <p:nvPr/>
        </p:nvSpPr>
        <p:spPr>
          <a:xfrm>
            <a:off x="466237" y="1613118"/>
            <a:ext cx="1118242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DDE8F0"/>
                </a:solidFill>
                <a:latin typeface="Lucida Bright" panose="02040602050505020304" pitchFamily="18" charset="0"/>
                <a:ea typeface="OLD NEWSPAPERS SUNG" panose="02000000000000000000" pitchFamily="2" charset="-122"/>
              </a:rPr>
              <a:t>半元音、纯元音或单元音、滑元音、二合元音（双元音）、三合元音。</a:t>
            </a:r>
            <a:endParaRPr lang="en-US" altLang="zh-CN" sz="2800" dirty="0">
              <a:solidFill>
                <a:srgbClr val="DDE8F0"/>
              </a:solidFill>
              <a:latin typeface="Lucida Bright" panose="02040602050505020304" pitchFamily="18" charset="0"/>
              <a:ea typeface="OLD NEWSPAPERS SUNG" panose="02000000000000000000" pitchFamily="2" charset="-122"/>
            </a:endParaRPr>
          </a:p>
          <a:p>
            <a:endParaRPr lang="zh-CN" altLang="en-US" sz="2800" dirty="0">
              <a:solidFill>
                <a:srgbClr val="DDE8F0"/>
              </a:solidFill>
              <a:latin typeface="Lucida Bright" panose="02040602050505020304" pitchFamily="18" charset="0"/>
              <a:ea typeface="OLD NEWSPAPERS SUNG" panose="020000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573B142-9536-3E4F-A2F8-78E80E4C3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8852" y="2721387"/>
            <a:ext cx="5317191" cy="384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1716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863353" cy="4303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选择包含双元音的词：</a:t>
            </a:r>
            <a:endParaRPr kumimoji="1" lang="en-US" altLang="zh-CN" dirty="0">
              <a:solidFill>
                <a:srgbClr val="DDE8F0"/>
              </a:solidFill>
              <a:latin typeface="Times New Roman" panose="02020603050405020304" pitchFamily="18" charset="0"/>
              <a:ea typeface="OLD NEWSPAPERS SUNG" panose="02000000000000000000" pitchFamily="2" charset="-122"/>
              <a:cs typeface="Times New Roman" panose="02020603050405020304" pitchFamily="18" charset="0"/>
            </a:endParaRP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Fine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Go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Read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Male</a:t>
            </a:r>
          </a:p>
          <a:p>
            <a:pPr marL="514350" indent="-514350">
              <a:buAutoNum type="alphaUcPeriod"/>
            </a:pPr>
            <a:endParaRPr kumimoji="1" lang="en-US" altLang="zh-CN" dirty="0">
              <a:solidFill>
                <a:srgbClr val="DDE8F0"/>
              </a:solidFill>
              <a:latin typeface="Times New Roman" panose="02020603050405020304" pitchFamily="18" charset="0"/>
              <a:ea typeface="OLD NEWSPAPERS SUNG" panose="02000000000000000000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kumimoji="1" lang="zh-CN" altLang="en-US" dirty="0">
              <a:solidFill>
                <a:srgbClr val="DDE8F0"/>
              </a:solidFill>
              <a:latin typeface="Times New Roman" panose="02020603050405020304" pitchFamily="18" charset="0"/>
              <a:ea typeface="OLD NEWSPAPERS SUNG" panose="02000000000000000000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340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863353" cy="4303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选择包含双元音的词：</a:t>
            </a:r>
            <a:endParaRPr kumimoji="1" lang="en-US" altLang="zh-CN" dirty="0">
              <a:solidFill>
                <a:srgbClr val="DDE8F0"/>
              </a:solidFill>
              <a:latin typeface="Times New Roman" panose="02020603050405020304" pitchFamily="18" charset="0"/>
              <a:ea typeface="OLD NEWSPAPERS SUNG" panose="02000000000000000000" pitchFamily="2" charset="-122"/>
              <a:cs typeface="Times New Roman" panose="02020603050405020304" pitchFamily="18" charset="0"/>
            </a:endParaRPr>
          </a:p>
          <a:p>
            <a:pPr marL="514350" indent="-514350">
              <a:buAutoNum type="alphaUcPeriod"/>
            </a:pPr>
            <a:r>
              <a:rPr kumimoji="1" lang="en-US" altLang="zh-CN" u="sng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Fine</a:t>
            </a:r>
            <a:r>
              <a:rPr kumimoji="1" lang="zh-CN" altLang="en-US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</a:t>
            </a:r>
            <a:r>
              <a:rPr kumimoji="1" lang="en-US" altLang="zh-CN" sz="2600" dirty="0" err="1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faɪn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</a:t>
            </a:r>
          </a:p>
          <a:p>
            <a:pPr marL="514350" indent="-514350">
              <a:buAutoNum type="alphaUcPeriod"/>
            </a:pPr>
            <a:r>
              <a:rPr kumimoji="1" lang="en-US" altLang="zh-CN" u="sng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Go</a:t>
            </a:r>
            <a:r>
              <a:rPr kumimoji="1" lang="en-US" altLang="zh-CN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</a:t>
            </a:r>
            <a:r>
              <a:rPr kumimoji="1" lang="en-US" altLang="zh-CN" sz="2600" dirty="0" err="1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ɡoʊ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Read</a:t>
            </a:r>
            <a:r>
              <a:rPr kumimoji="1" lang="zh-CN" altLang="en-US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</a:t>
            </a:r>
            <a:r>
              <a:rPr kumimoji="1" lang="en-US" altLang="zh-CN" sz="2600" dirty="0" err="1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riːd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</a:t>
            </a:r>
          </a:p>
          <a:p>
            <a:pPr marL="514350" indent="-514350">
              <a:buAutoNum type="alphaUcPeriod"/>
            </a:pPr>
            <a:r>
              <a:rPr kumimoji="1" lang="en-US" altLang="zh-CN" u="sng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Male</a:t>
            </a:r>
            <a:r>
              <a:rPr kumimoji="1" lang="zh-CN" altLang="en-US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</a:t>
            </a:r>
            <a:r>
              <a:rPr kumimoji="1" lang="en-US" altLang="zh-CN" sz="2600" dirty="0" err="1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meɪl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</a:t>
            </a:r>
          </a:p>
          <a:p>
            <a:pPr marL="514350" indent="-514350">
              <a:buAutoNum type="alphaUcPeriod"/>
            </a:pPr>
            <a:endParaRPr kumimoji="1" lang="en-US" altLang="zh-CN" dirty="0">
              <a:solidFill>
                <a:srgbClr val="DDE8F0"/>
              </a:solidFill>
              <a:latin typeface="Times New Roman" panose="02020603050405020304" pitchFamily="18" charset="0"/>
              <a:ea typeface="OLD NEWSPAPERS SUNG" panose="02000000000000000000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kumimoji="1" lang="zh-CN" altLang="en-US" dirty="0">
              <a:solidFill>
                <a:srgbClr val="DDE8F0"/>
              </a:solidFill>
              <a:latin typeface="Times New Roman" panose="02020603050405020304" pitchFamily="18" charset="0"/>
              <a:ea typeface="OLD NEWSPAPERS SUNG" panose="02000000000000000000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220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410371" cy="4303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夏威夷音节的结构可以表示为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(C)V(V)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。下列哪项不是有效的夏威夷语单词？</a:t>
            </a: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honu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klano</a:t>
            </a: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loa</a:t>
            </a: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aina</a:t>
            </a: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endParaRPr kumimoji="1" lang="zh-CN" altLang="en-US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0328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410371" cy="4303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夏威夷音节的结构可以表示为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(C)V(V)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。下列哪项不是有效的夏威夷语单词？</a:t>
            </a: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honu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CV|CV</a:t>
            </a:r>
          </a:p>
          <a:p>
            <a:pPr marL="514350" indent="-514350">
              <a:buAutoNum type="alphaUcPeriod"/>
            </a:pPr>
            <a:r>
              <a:rPr kumimoji="1" lang="en-US" altLang="zh-CN" u="sng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klano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CCV|CV</a:t>
            </a:r>
          </a:p>
          <a:p>
            <a:pPr marL="514350" indent="-514350">
              <a:buAutoNum type="alphaUcPeriod"/>
            </a:pP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loa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CVV or CV|V</a:t>
            </a:r>
          </a:p>
          <a:p>
            <a:pPr marL="514350" indent="-514350">
              <a:buAutoNum type="alphaUcPeriod"/>
            </a:pP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aina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VV|CV</a:t>
            </a:r>
          </a:p>
          <a:p>
            <a:pPr marL="514350" indent="-514350">
              <a:buAutoNum type="alphaUcPeriod"/>
            </a:pPr>
            <a:endParaRPr kumimoji="1" lang="zh-CN" altLang="en-US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1955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4DF4080F-5545-4641-828A-280B4F47DC3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dirty="0">
                <a:solidFill>
                  <a:srgbClr val="DDE8F0"/>
                </a:solidFill>
                <a:latin typeface="Lucida Bright" panose="02040602050505020304" pitchFamily="18" charset="0"/>
                <a:ea typeface="等线 Light" panose="02010600030101010101" pitchFamily="2" charset="-122"/>
              </a:rPr>
              <a:t>Review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DDE8F0"/>
              </a:solidFill>
              <a:effectLst/>
              <a:uLnTx/>
              <a:uFillTx/>
              <a:latin typeface="Lucida Bright" panose="02040602050505020304" pitchFamily="18" charset="0"/>
              <a:ea typeface="等线 Light" panose="02010600030101010101" pitchFamily="2" charset="-122"/>
              <a:cs typeface="+mj-cs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998200" cy="4303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原始印欧语</a:t>
            </a:r>
            <a:r>
              <a:rPr lang="en-US" altLang="zh-CN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(PIE)</a:t>
            </a:r>
            <a:r>
              <a:rPr lang="zh-CN" altLang="en-US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中「</a:t>
            </a:r>
            <a:r>
              <a:rPr lang="en-US" altLang="zh-CN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five</a:t>
            </a:r>
            <a:r>
              <a:rPr lang="zh-CN" altLang="en-US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」一词最有可能以以下哪一辅音开头？</a:t>
            </a:r>
            <a:endParaRPr lang="en-US" altLang="zh-CN" dirty="0">
              <a:solidFill>
                <a:srgbClr val="DDE8F0"/>
              </a:solidFill>
              <a:effectLst/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/f/ in Frank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/g/ in girl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/h/ in high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/p/ in pie</a:t>
            </a:r>
          </a:p>
          <a:p>
            <a:pPr marL="514350" indent="-514350">
              <a:buAutoNum type="alphaUcPeriod"/>
            </a:pP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0" indent="0">
              <a:buNone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上节课讲到的哪个定律可以用于解题？</a:t>
            </a:r>
          </a:p>
        </p:txBody>
      </p:sp>
    </p:spTree>
    <p:extLst>
      <p:ext uri="{BB962C8B-B14F-4D97-AF65-F5344CB8AC3E}">
        <p14:creationId xmlns:p14="http://schemas.microsoft.com/office/powerpoint/2010/main" val="2140288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410371" cy="4303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以下哪个是“送气齿龈清爆发音” 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(voiceless aspirated alveolar stop) 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的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IPA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符号？</a:t>
            </a: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0" indent="0">
              <a:buNone/>
            </a:pPr>
            <a:endParaRPr kumimoji="1" lang="zh-CN" altLang="en-US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dʰ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                          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ʈ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                              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tʰ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                               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ɖ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218191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447" y="255181"/>
            <a:ext cx="5952903" cy="25642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以下哪个是“送气齿龈清爆发音” 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(voiceless aspirated alveolar stop) 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的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IPA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符号？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dʰ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	     B. /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ʈ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		  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C. /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tʰ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              D. /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ɖ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7C4A48C-78F3-1A44-A3CB-C2AD83CD3B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447" y="3021419"/>
            <a:ext cx="8869460" cy="35814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04DCA219-0BAD-9A48-A201-64DC1A4F28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9053" y="255181"/>
            <a:ext cx="50165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7713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319088"/>
            <a:ext cx="10410371" cy="4303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以下这组音</a:t>
            </a:r>
            <a:r>
              <a:rPr kumimoji="1" lang="en-US" altLang="zh-CN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{</a:t>
            </a:r>
            <a:r>
              <a:rPr kumimoji="1" lang="en-US" altLang="zh-CN" dirty="0" err="1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ʙ</a:t>
            </a:r>
            <a:r>
              <a:rPr kumimoji="1" lang="en-US" altLang="zh-CN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, </a:t>
            </a:r>
            <a:r>
              <a:rPr kumimoji="1" lang="en-US" altLang="zh-CN" dirty="0" err="1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ɸ</a:t>
            </a:r>
            <a:r>
              <a:rPr kumimoji="1" lang="en-US" altLang="zh-CN" dirty="0">
                <a:solidFill>
                  <a:srgbClr val="DDE8F0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, f, v, m}</a:t>
            </a:r>
          </a:p>
          <a:p>
            <a:pPr marL="0" indent="0">
              <a:buNone/>
            </a:pP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0" indent="0">
              <a:buNone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A. 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都是双唇音 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(bilabial)		B. 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都是擦音 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(fricative)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C. 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都有相同的被动发音部位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		D. 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都有相同的主动发音部位</a:t>
            </a:r>
          </a:p>
          <a:p>
            <a:pPr marL="0" indent="0">
              <a:buNone/>
            </a:pP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D5C5F5D-B386-8C45-90DA-577BC26CA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270" y="2832100"/>
            <a:ext cx="886946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0703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B03EC1-283F-E946-A16A-16184797C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877" y="1919198"/>
            <a:ext cx="9888246" cy="3019604"/>
          </a:xfrm>
        </p:spPr>
        <p:txBody>
          <a:bodyPr>
            <a:noAutofit/>
          </a:bodyPr>
          <a:lstStyle/>
          <a:p>
            <a:r>
              <a:rPr kumimoji="1" lang="en-US" altLang="zh-CN" sz="15000" dirty="0">
                <a:solidFill>
                  <a:srgbClr val="DDE8F0"/>
                </a:solidFill>
                <a:effectLst>
                  <a:outerShdw blurRad="192287" dir="5556" sx="105000" sy="105000" algn="ctr" rotWithShape="0">
                    <a:srgbClr val="000000">
                      <a:alpha val="17000"/>
                    </a:srgbClr>
                  </a:outerShdw>
                </a:effectLst>
                <a:latin typeface="Lucida Bright" panose="02040602050505020304" pitchFamily="18" charset="0"/>
                <a:ea typeface="JetBrains Mono Medium" panose="02000009000000000000" pitchFamily="49" charset="0"/>
                <a:cs typeface="JetBrains Mono Medium" panose="02000009000000000000" pitchFamily="49" charset="0"/>
              </a:rPr>
              <a:t>Phonology</a:t>
            </a:r>
            <a:endParaRPr kumimoji="1" lang="zh-CN" altLang="en-US" sz="15000" dirty="0">
              <a:solidFill>
                <a:srgbClr val="DDE8F0"/>
              </a:solidFill>
              <a:effectLst>
                <a:outerShdw blurRad="192287" dir="5556" sx="105000" sy="105000" algn="ctr" rotWithShape="0">
                  <a:srgbClr val="000000">
                    <a:alpha val="17000"/>
                  </a:srgbClr>
                </a:outerShdw>
              </a:effectLst>
              <a:latin typeface="Lucida Bright" panose="02040602050505020304" pitchFamily="18" charset="0"/>
              <a:cs typeface="JetBrains Mono Medium" panose="02000009000000000000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7546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93376"/>
            <a:ext cx="10410371" cy="5201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2.   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以下句子的注音说明了哪一音系学过程？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I can see. [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aɪ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kæn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si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] 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I can play. [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aɪ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kæm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pleɪ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] 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I can come. [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aɪ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kæŋ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kʌm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]</a:t>
            </a:r>
          </a:p>
          <a:p>
            <a:pPr marL="0" indent="0">
              <a:buNone/>
            </a:pP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减弱 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(lenition) </a:t>
            </a:r>
          </a:p>
          <a:p>
            <a:pPr marL="514350" indent="-514350">
              <a:buAutoNum type="alphaUcPeriod"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同化 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(assimilation)      </a:t>
            </a:r>
          </a:p>
          <a:p>
            <a:pPr marL="514350" indent="-514350">
              <a:buAutoNum type="alphaUcPeriod"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增强 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(fortition)          </a:t>
            </a:r>
          </a:p>
          <a:p>
            <a:pPr marL="514350" indent="-514350">
              <a:buAutoNum type="alphaUcPeriod"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音位变换 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(metathesis)</a:t>
            </a:r>
          </a:p>
        </p:txBody>
      </p:sp>
    </p:spTree>
    <p:extLst>
      <p:ext uri="{BB962C8B-B14F-4D97-AF65-F5344CB8AC3E}">
        <p14:creationId xmlns:p14="http://schemas.microsoft.com/office/powerpoint/2010/main" val="22418848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5800"/>
            <a:ext cx="10410371" cy="5308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2.   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以下句子的注音说明了哪一音系学过程？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I can see. [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aɪ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kæn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si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] 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I can play. [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aɪ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kæm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pleɪ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] </a:t>
            </a:r>
          </a:p>
          <a:p>
            <a:pPr marL="0" indent="0">
              <a:buNone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I can come. [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aɪ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kæŋ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kʌm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]</a:t>
            </a:r>
          </a:p>
          <a:p>
            <a:pPr marL="0" indent="0">
              <a:buNone/>
            </a:pP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减弱 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(lenition) 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西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lobo /ˈlobo/ 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狼，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/b/ 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在元音之间发作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[</a:t>
            </a:r>
            <a:r>
              <a:rPr kumimoji="1" lang="el-GR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β]</a:t>
            </a:r>
            <a:r>
              <a:rPr kumimoji="1" lang="zh-CN" altLang="el-GR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，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作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[ˈlo</a:t>
            </a:r>
            <a:r>
              <a:rPr kumimoji="1" lang="el-GR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β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o]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；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water /ˈ</a:t>
            </a:r>
            <a:r>
              <a:rPr kumimoji="1" lang="en-US" altLang="zh-CN" sz="2600" dirty="0" err="1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wɔːtər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 → [ˈ</a:t>
            </a:r>
            <a:r>
              <a:rPr kumimoji="1" lang="en-US" altLang="zh-CN" sz="2600" dirty="0" err="1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wɔːɾər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]</a:t>
            </a:r>
          </a:p>
          <a:p>
            <a:pPr marL="514350" indent="-514350">
              <a:buAutoNum type="alphaUcPeriod"/>
            </a:pPr>
            <a:r>
              <a:rPr kumimoji="1" lang="zh-CN" altLang="en-US" u="sng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同化 </a:t>
            </a:r>
            <a:r>
              <a:rPr kumimoji="1" lang="en-US" altLang="zh-CN" u="sng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(assimilation)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endParaRPr kumimoji="1" lang="en-US" altLang="zh-CN" u="sng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Font typeface="Arial" panose="020B0604020202020204" pitchFamily="34" charset="0"/>
              <a:buAutoNum type="alphaUcPeriod"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增强 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(fortition)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意大利语词首的浊音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/v/ 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在某些方言中会增强为清音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/f/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，如“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Venezia”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（威尼斯）发作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[</a:t>
            </a:r>
            <a:r>
              <a:rPr kumimoji="1" lang="en-US" altLang="zh-CN" sz="2600" dirty="0" err="1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feneːt͡sja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]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，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/v/ 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变成更强的 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/f/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。</a:t>
            </a: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音位变换 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(metathesis)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古英语：</a:t>
            </a:r>
            <a:r>
              <a:rPr kumimoji="1" lang="en-US" altLang="zh-CN" sz="2600" dirty="0" err="1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brid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 → </a:t>
            </a:r>
            <a:r>
              <a:rPr kumimoji="1" lang="zh-CN" altLang="en-US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现代英语：</a:t>
            </a:r>
            <a:r>
              <a:rPr kumimoji="1" lang="en-US" altLang="zh-CN" sz="2600" dirty="0">
                <a:solidFill>
                  <a:srgbClr val="CDE0FC"/>
                </a:solidFill>
                <a:latin typeface="Times New Roman" panose="02020603050405020304" pitchFamily="18" charset="0"/>
                <a:ea typeface="OLD NEWSPAPERS SUNG" panose="02000000000000000000" pitchFamily="2" charset="-122"/>
                <a:cs typeface="Times New Roman" panose="02020603050405020304" pitchFamily="18" charset="0"/>
              </a:rPr>
              <a:t>bird</a:t>
            </a:r>
          </a:p>
        </p:txBody>
      </p:sp>
    </p:spTree>
    <p:extLst>
      <p:ext uri="{BB962C8B-B14F-4D97-AF65-F5344CB8AC3E}">
        <p14:creationId xmlns:p14="http://schemas.microsoft.com/office/powerpoint/2010/main" val="1946863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4DF4080F-5545-4641-828A-280B4F47DC3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格林定律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8300" y="2670515"/>
            <a:ext cx="6375400" cy="15169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浊爆破音变为清爆破音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:		[b]  → [p]</a:t>
            </a:r>
          </a:p>
          <a:p>
            <a:pPr marL="0" indent="0">
              <a:buNone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清爆破音变为摩擦音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:		[p]  → [f]</a:t>
            </a:r>
          </a:p>
          <a:p>
            <a:pPr marL="0" indent="0">
              <a:buNone/>
            </a:pP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浊送气音变为浊不送气音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:	[</a:t>
            </a:r>
            <a:r>
              <a:rPr kumimoji="1" lang="en-US" altLang="zh-CN" dirty="0" err="1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bʰ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] → [b]</a:t>
            </a:r>
          </a:p>
          <a:p>
            <a:pPr marL="0" indent="0">
              <a:buNone/>
            </a:pPr>
            <a:endParaRPr kumimoji="1" lang="zh-CN" altLang="en-US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8627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4DF4080F-5545-4641-828A-280B4F47DC3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Lucida Bright" panose="02040602050505020304" pitchFamily="18" charset="0"/>
                <a:ea typeface="等线 Light" panose="02010600030101010101" pitchFamily="2" charset="-122"/>
                <a:cs typeface="+mj-cs"/>
              </a:rPr>
              <a:t>Review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DDE8F0"/>
              </a:solidFill>
              <a:effectLst/>
              <a:uLnTx/>
              <a:uFillTx/>
              <a:latin typeface="Lucida Bright" panose="02040602050505020304" pitchFamily="18" charset="0"/>
              <a:ea typeface="等线 Light" panose="02010600030101010101" pitchFamily="2" charset="-122"/>
              <a:cs typeface="+mj-cs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998200" cy="27867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原始印欧语</a:t>
            </a:r>
            <a:r>
              <a:rPr lang="en-US" altLang="zh-CN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(PIE)</a:t>
            </a:r>
            <a:r>
              <a:rPr lang="zh-CN" altLang="en-US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中「</a:t>
            </a:r>
            <a:r>
              <a:rPr lang="en-US" altLang="zh-CN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five</a:t>
            </a:r>
            <a:r>
              <a:rPr lang="zh-CN" altLang="en-US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」一词最有可能以以下哪一辅音开头？</a:t>
            </a:r>
            <a:endParaRPr lang="en-US" altLang="zh-CN" dirty="0">
              <a:solidFill>
                <a:srgbClr val="DDE8F0"/>
              </a:solidFill>
              <a:effectLst/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/f/ in Frank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/g/ in girl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/h/ in high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/p/ in pie</a:t>
            </a:r>
          </a:p>
          <a:p>
            <a:pPr marL="0" indent="0">
              <a:buNone/>
            </a:pP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F6AB2B99-CD07-4E4D-8310-427581FEBB34}"/>
              </a:ext>
            </a:extLst>
          </p:cNvPr>
          <p:cNvSpPr txBox="1">
            <a:spLocks/>
          </p:cNvSpPr>
          <p:nvPr/>
        </p:nvSpPr>
        <p:spPr>
          <a:xfrm>
            <a:off x="838200" y="4477431"/>
            <a:ext cx="6375400" cy="15169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浊爆破音变为清爆破音</a:t>
            </a:r>
            <a:r>
              <a:rPr kumimoji="1" lang="en-US" altLang="zh-CN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:		[b]  → [p]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清爆破音变为摩擦音</a:t>
            </a:r>
            <a:r>
              <a:rPr kumimoji="1" lang="en-US" altLang="zh-CN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:		[p]  → [f]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kumimoji="1" lang="zh-CN" altLang="en-US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浊送气音变为浊不送气音</a:t>
            </a:r>
            <a:r>
              <a:rPr kumimoji="1" lang="en-US" altLang="zh-CN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:	[bʰ] → [b]</a:t>
            </a:r>
          </a:p>
          <a:p>
            <a:pPr marL="0" indent="0">
              <a:buFont typeface="Arial" panose="020B0604020202020204" pitchFamily="34" charset="0"/>
              <a:buNone/>
            </a:pPr>
            <a:endParaRPr kumimoji="1" lang="zh-CN" altLang="en-US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64513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4DF4080F-5545-4641-828A-280B4F47DC3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Lucida Bright" panose="02040602050505020304" pitchFamily="18" charset="0"/>
                <a:ea typeface="等线 Light" panose="02010600030101010101" pitchFamily="2" charset="-122"/>
                <a:cs typeface="+mj-cs"/>
              </a:rPr>
              <a:t>Review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DDE8F0"/>
              </a:solidFill>
              <a:effectLst/>
              <a:uLnTx/>
              <a:uFillTx/>
              <a:latin typeface="Lucida Bright" panose="02040602050505020304" pitchFamily="18" charset="0"/>
              <a:ea typeface="等线 Light" panose="02010600030101010101" pitchFamily="2" charset="-122"/>
              <a:cs typeface="+mj-cs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998200" cy="27867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原始印欧语</a:t>
            </a:r>
            <a:r>
              <a:rPr lang="en-US" altLang="zh-CN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(PIE)</a:t>
            </a:r>
            <a:r>
              <a:rPr lang="zh-CN" altLang="en-US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中「</a:t>
            </a:r>
            <a:r>
              <a:rPr lang="en-US" altLang="zh-CN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five</a:t>
            </a:r>
            <a:r>
              <a:rPr lang="zh-CN" altLang="en-US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」一词最有可能以以下哪一辅音开头？</a:t>
            </a:r>
            <a:endParaRPr lang="en-US" altLang="zh-CN" dirty="0">
              <a:solidFill>
                <a:srgbClr val="DDE8F0"/>
              </a:solidFill>
              <a:effectLst/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/f/ in Frank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/g/ in girl</a:t>
            </a:r>
          </a:p>
          <a:p>
            <a:pPr marL="514350" indent="-514350">
              <a:buAutoNum type="alphaUcPeriod"/>
            </a:pP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/h/ in high</a:t>
            </a:r>
          </a:p>
          <a:p>
            <a:pPr marL="514350" indent="-514350">
              <a:buAutoNum type="alphaUcPeriod"/>
            </a:pPr>
            <a:r>
              <a:rPr kumimoji="1" lang="en-US" altLang="zh-CN" u="sng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/p/ in pie</a:t>
            </a:r>
          </a:p>
          <a:p>
            <a:pPr marL="0" indent="0">
              <a:buNone/>
            </a:pP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F6AB2B99-CD07-4E4D-8310-427581FEBB34}"/>
              </a:ext>
            </a:extLst>
          </p:cNvPr>
          <p:cNvSpPr txBox="1">
            <a:spLocks/>
          </p:cNvSpPr>
          <p:nvPr/>
        </p:nvSpPr>
        <p:spPr>
          <a:xfrm>
            <a:off x="838200" y="4477431"/>
            <a:ext cx="6375400" cy="15169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浊爆破音变为清爆破音</a:t>
            </a:r>
            <a:r>
              <a:rPr kumimoji="1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:		[b]  → [p]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清爆破音变为摩擦音</a:t>
            </a:r>
            <a:r>
              <a:rPr kumimoji="1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:		[p]  → [f]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浊送气音变为浊不送气音</a:t>
            </a:r>
            <a:r>
              <a:rPr kumimoji="1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OLD NEWSPAPERS SUNG" panose="02000000000000000000" pitchFamily="2" charset="-122"/>
                <a:ea typeface="OLD NEWSPAPERS SUNG" panose="02000000000000000000" pitchFamily="2" charset="-122"/>
                <a:cs typeface="+mn-cs"/>
              </a:rPr>
              <a:t>:	[bʰ] → [b]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DDE8F0"/>
              </a:solidFill>
              <a:effectLst/>
              <a:uLnTx/>
              <a:uFillTx/>
              <a:latin typeface="OLD NEWSPAPERS SUNG" panose="02000000000000000000" pitchFamily="2" charset="-122"/>
              <a:ea typeface="OLD NEWSPAPERS SUNG" panose="020000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56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A53CD0-E227-D04B-862F-388A6B4CBC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1096" y="1464650"/>
            <a:ext cx="9689805" cy="2387600"/>
          </a:xfrm>
          <a:solidFill>
            <a:srgbClr val="25292E"/>
          </a:solidFill>
        </p:spPr>
        <p:txBody>
          <a:bodyPr>
            <a:normAutofit/>
          </a:bodyPr>
          <a:lstStyle/>
          <a:p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语音学与音系学</a:t>
            </a:r>
            <a:br>
              <a:rPr kumimoji="1" lang="en-US" altLang="zh-CN" dirty="0">
                <a:solidFill>
                  <a:srgbClr val="DDE8F0"/>
                </a:solidFill>
                <a:latin typeface="Lucida Bright" panose="02040602050505020304" pitchFamily="18" charset="0"/>
              </a:rPr>
            </a:br>
            <a:r>
              <a:rPr kumimoji="1" lang="en-US" altLang="zh-CN" dirty="0">
                <a:solidFill>
                  <a:srgbClr val="DDE8F0"/>
                </a:solidFill>
                <a:latin typeface="Lucida Bright" panose="02040602050505020304" pitchFamily="18" charset="0"/>
              </a:rPr>
              <a:t>Phonetics and Phonology</a:t>
            </a:r>
            <a:endParaRPr kumimoji="1" lang="zh-CN" altLang="en-US" dirty="0">
              <a:solidFill>
                <a:srgbClr val="DDE8F0"/>
              </a:solidFill>
              <a:latin typeface="Lucida Bright" panose="02040602050505020304" pitchFamily="18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7D3FA1B-D0A4-474E-8479-6A62641019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360158"/>
            <a:ext cx="9144000" cy="1655762"/>
          </a:xfrm>
          <a:solidFill>
            <a:srgbClr val="25292E"/>
          </a:solidFill>
        </p:spPr>
        <p:txBody>
          <a:bodyPr/>
          <a:lstStyle/>
          <a:p>
            <a:r>
              <a:rPr kumimoji="1" lang="en-US" altLang="zh-CN" dirty="0">
                <a:solidFill>
                  <a:srgbClr val="DDE8F0"/>
                </a:solidFill>
                <a:latin typeface="Lucida Calligraphy" panose="03010101010101010101" pitchFamily="66" charset="0"/>
              </a:rPr>
              <a:t>Introduction to Linguistics and NLP,</a:t>
            </a:r>
          </a:p>
          <a:p>
            <a:r>
              <a:rPr kumimoji="1" lang="en-US" altLang="zh-CN" dirty="0">
                <a:solidFill>
                  <a:srgbClr val="DDE8F0"/>
                </a:solidFill>
                <a:latin typeface="Lucida Calligraphy" panose="03010101010101010101" pitchFamily="66" charset="0"/>
              </a:rPr>
              <a:t>Sep. 19</a:t>
            </a:r>
            <a:r>
              <a:rPr kumimoji="1" lang="en-US" altLang="zh-CN" baseline="30000" dirty="0">
                <a:solidFill>
                  <a:srgbClr val="DDE8F0"/>
                </a:solidFill>
                <a:latin typeface="Lucida Calligraphy" panose="03010101010101010101" pitchFamily="66" charset="0"/>
              </a:rPr>
              <a:t>th</a:t>
            </a:r>
            <a:r>
              <a:rPr kumimoji="1" lang="en-US" altLang="zh-CN" dirty="0">
                <a:solidFill>
                  <a:srgbClr val="DDE8F0"/>
                </a:solidFill>
                <a:latin typeface="Lucida Calligraphy" panose="03010101010101010101" pitchFamily="66" charset="0"/>
              </a:rPr>
              <a:t> </a:t>
            </a:r>
            <a:endParaRPr kumimoji="1" lang="zh-CN" altLang="en-US" dirty="0">
              <a:solidFill>
                <a:srgbClr val="DDE8F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654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4DF4080F-5545-4641-828A-280B4F47DC3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Lucida Bright" panose="02040602050505020304" pitchFamily="18" charset="0"/>
                <a:ea typeface="等线 Light" panose="02010600030101010101" pitchFamily="2" charset="-122"/>
                <a:cs typeface="+mj-cs"/>
              </a:rPr>
              <a:t>Defining Phonetics and Phonology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DDE8F0"/>
              </a:solidFill>
              <a:effectLst/>
              <a:uLnTx/>
              <a:uFillTx/>
              <a:latin typeface="Lucida Bright" panose="02040602050505020304" pitchFamily="18" charset="0"/>
              <a:ea typeface="等线 Light" panose="02010600030101010101" pitchFamily="2" charset="-122"/>
              <a:cs typeface="+mj-cs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8569036" cy="533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语音学（</a:t>
            </a:r>
            <a:r>
              <a:rPr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p</a:t>
            </a:r>
            <a:r>
              <a:rPr lang="en-US" altLang="zh-CN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honetics</a:t>
            </a:r>
            <a:r>
              <a:rPr lang="zh-CN" altLang="en-US" dirty="0">
                <a:solidFill>
                  <a:srgbClr val="DDE8F0"/>
                </a:solidFill>
                <a:effectLst/>
                <a:latin typeface="OLD NEWSPAPERS SUNG" panose="02000000000000000000" pitchFamily="2" charset="-122"/>
                <a:ea typeface="OLD NEWSPAPERS SUNG" panose="02000000000000000000" pitchFamily="2" charset="-122"/>
              </a:rPr>
              <a:t>）研究语音的发生、传递和感知。</a:t>
            </a:r>
            <a:endParaRPr kumimoji="1" lang="zh-CN" altLang="en-US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02A845B-D2F9-AB42-A5DC-0AABE0630656}"/>
              </a:ext>
            </a:extLst>
          </p:cNvPr>
          <p:cNvSpPr txBox="1"/>
          <p:nvPr/>
        </p:nvSpPr>
        <p:spPr>
          <a:xfrm>
            <a:off x="2236608" y="4844643"/>
            <a:ext cx="75552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                                             	</a:t>
            </a: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感知语音学</a:t>
            </a:r>
            <a:endParaRPr lang="en-US" altLang="zh-CN" sz="2800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发音语音学       声学语音学</a:t>
            </a:r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		</a:t>
            </a:r>
          </a:p>
          <a:p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						</a:t>
            </a: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听觉语音学</a:t>
            </a:r>
          </a:p>
        </p:txBody>
      </p:sp>
      <p:sp>
        <p:nvSpPr>
          <p:cNvPr id="2" name="右箭头 1">
            <a:extLst>
              <a:ext uri="{FF2B5EF4-FFF2-40B4-BE49-F238E27FC236}">
                <a16:creationId xmlns:a16="http://schemas.microsoft.com/office/drawing/2014/main" id="{93ACECB2-F67A-704B-85B1-9DB00E837C1E}"/>
              </a:ext>
            </a:extLst>
          </p:cNvPr>
          <p:cNvSpPr/>
          <p:nvPr/>
        </p:nvSpPr>
        <p:spPr>
          <a:xfrm>
            <a:off x="4293031" y="3316637"/>
            <a:ext cx="3363132" cy="650929"/>
          </a:xfrm>
          <a:prstGeom prst="rightArrow">
            <a:avLst>
              <a:gd name="adj1" fmla="val 50000"/>
              <a:gd name="adj2" fmla="val 121429"/>
            </a:avLst>
          </a:prstGeom>
          <a:solidFill>
            <a:srgbClr val="DDE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062B21F-2C48-364D-BAB0-53B8D38BEDFF}"/>
              </a:ext>
            </a:extLst>
          </p:cNvPr>
          <p:cNvSpPr txBox="1"/>
          <p:nvPr/>
        </p:nvSpPr>
        <p:spPr>
          <a:xfrm>
            <a:off x="2407043" y="2831189"/>
            <a:ext cx="71609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                 </a:t>
            </a: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言语传递（声波）</a:t>
            </a:r>
            <a:endParaRPr lang="en-US" altLang="zh-CN" sz="2800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言语发生</a:t>
            </a:r>
            <a:r>
              <a:rPr lang="en-US" altLang="zh-CN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					</a:t>
            </a:r>
            <a:r>
              <a:rPr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言语感知</a:t>
            </a:r>
          </a:p>
        </p:txBody>
      </p:sp>
    </p:spTree>
    <p:extLst>
      <p:ext uri="{BB962C8B-B14F-4D97-AF65-F5344CB8AC3E}">
        <p14:creationId xmlns:p14="http://schemas.microsoft.com/office/powerpoint/2010/main" val="2605511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4DF4080F-5545-4641-828A-280B4F47DC3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srgbClr val="DDE8F0"/>
                </a:solidFill>
                <a:effectLst/>
                <a:uLnTx/>
                <a:uFillTx/>
                <a:latin typeface="Lucida Bright" panose="02040602050505020304" pitchFamily="18" charset="0"/>
                <a:ea typeface="等线 Light" panose="02010600030101010101" pitchFamily="2" charset="-122"/>
                <a:cs typeface="+mj-cs"/>
              </a:rPr>
              <a:t>Defining Phonetics and Phonology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DDE8F0"/>
              </a:solidFill>
              <a:effectLst/>
              <a:uLnTx/>
              <a:uFillTx/>
              <a:latin typeface="Lucida Bright" panose="02040602050505020304" pitchFamily="18" charset="0"/>
              <a:ea typeface="等线 Light" panose="02010600030101010101" pitchFamily="2" charset="-122"/>
              <a:cs typeface="+mj-cs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C2AB900-ACD0-014D-8744-9171E381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371457"/>
            <a:ext cx="10515600" cy="2115086"/>
          </a:xfrm>
        </p:spPr>
        <p:txBody>
          <a:bodyPr>
            <a:noAutofit/>
          </a:bodyPr>
          <a:lstStyle/>
          <a:p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音系学（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Phonology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）研究各种语言的语音模式和语音系统 。</a:t>
            </a: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“发现语言中支配语音组合方式的规律并解释语音中出现的变化”（</a:t>
            </a:r>
            <a:r>
              <a:rPr kumimoji="1" lang="en-US" altLang="zh-CN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Crystal, 1997: 162</a:t>
            </a:r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）。</a:t>
            </a:r>
            <a:endParaRPr kumimoji="1" lang="en-US" altLang="zh-CN" dirty="0">
              <a:solidFill>
                <a:srgbClr val="DDE8F0"/>
              </a:solidFill>
              <a:latin typeface="OLD NEWSPAPERS SUNG" panose="02000000000000000000" pitchFamily="2" charset="-122"/>
              <a:ea typeface="OLD NEWSPAPERS SUNG" panose="02000000000000000000" pitchFamily="2" charset="-122"/>
            </a:endParaRPr>
          </a:p>
          <a:p>
            <a:r>
              <a:rPr kumimoji="1" lang="zh-CN" altLang="en-US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音系学一般是从一门具体语言（如英语）的研究开始。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9E15D70-B268-D440-910A-FE750128CA84}"/>
              </a:ext>
            </a:extLst>
          </p:cNvPr>
          <p:cNvSpPr txBox="1"/>
          <p:nvPr/>
        </p:nvSpPr>
        <p:spPr>
          <a:xfrm>
            <a:off x="886691" y="4973782"/>
            <a:ext cx="9520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我们着重介绍和讨论</a:t>
            </a:r>
            <a:r>
              <a:rPr kumimoji="1" lang="zh-CN" altLang="en-US" sz="2800" u="sng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发音语音学</a:t>
            </a:r>
            <a:r>
              <a:rPr kumimoji="1"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及</a:t>
            </a:r>
            <a:r>
              <a:rPr kumimoji="1" lang="zh-CN" altLang="en-US" sz="2800" u="sng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音系学的一些基本知识</a:t>
            </a:r>
            <a:r>
              <a:rPr kumimoji="1" lang="zh-CN" altLang="en-US" sz="2800" dirty="0">
                <a:solidFill>
                  <a:srgbClr val="DDE8F0"/>
                </a:solidFill>
                <a:latin typeface="OLD NEWSPAPERS SUNG" panose="02000000000000000000" pitchFamily="2" charset="-122"/>
                <a:ea typeface="OLD NEWSPAPERS SUNG" panose="02000000000000000000" pitchFamily="2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891047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B03EC1-283F-E946-A16A-16184797C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672" y="1919198"/>
            <a:ext cx="10382656" cy="3019604"/>
          </a:xfrm>
        </p:spPr>
        <p:txBody>
          <a:bodyPr>
            <a:noAutofit/>
          </a:bodyPr>
          <a:lstStyle/>
          <a:p>
            <a:r>
              <a:rPr kumimoji="1" lang="en-US" altLang="zh-CN" sz="17000" dirty="0">
                <a:solidFill>
                  <a:srgbClr val="DDE8F0"/>
                </a:solidFill>
                <a:effectLst>
                  <a:outerShdw blurRad="192287" dir="5556" sx="105000" sy="105000" algn="ctr" rotWithShape="0">
                    <a:srgbClr val="000000">
                      <a:alpha val="17000"/>
                    </a:srgbClr>
                  </a:outerShdw>
                </a:effectLst>
                <a:latin typeface="Lucida Bright" panose="02040602050505020304" pitchFamily="18" charset="0"/>
                <a:ea typeface="JetBrains Mono Medium" panose="02000009000000000000" pitchFamily="49" charset="0"/>
                <a:cs typeface="JetBrains Mono Medium" panose="02000009000000000000" pitchFamily="49" charset="0"/>
              </a:rPr>
              <a:t>Phonetics</a:t>
            </a:r>
            <a:endParaRPr kumimoji="1" lang="zh-CN" altLang="en-US" sz="17000" dirty="0">
              <a:solidFill>
                <a:srgbClr val="DDE8F0"/>
              </a:solidFill>
              <a:effectLst>
                <a:outerShdw blurRad="192287" dir="5556" sx="105000" sy="105000" algn="ctr" rotWithShape="0">
                  <a:srgbClr val="000000">
                    <a:alpha val="17000"/>
                  </a:srgbClr>
                </a:outerShdw>
              </a:effectLst>
              <a:latin typeface="Lucida Bright" panose="02040602050505020304" pitchFamily="18" charset="0"/>
              <a:cs typeface="JetBrains Mono Medium" panose="02000009000000000000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6277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4950</TotalTime>
  <Words>1268</Words>
  <Application>Microsoft Macintosh PowerPoint</Application>
  <PresentationFormat>宽屏</PresentationFormat>
  <Paragraphs>145</Paragraphs>
  <Slides>25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等线</vt:lpstr>
      <vt:lpstr>等线 Light</vt:lpstr>
      <vt:lpstr>OLD NEWSPAPERS SUNG</vt:lpstr>
      <vt:lpstr>Arial</vt:lpstr>
      <vt:lpstr>Lucida Bright</vt:lpstr>
      <vt:lpstr>Lucida Calligraphy</vt:lpstr>
      <vt:lpstr>Times New Roman</vt:lpstr>
      <vt:lpstr>Office 主题​​</vt:lpstr>
      <vt:lpstr>语音学与音系学 Phonetics and Phonology</vt:lpstr>
      <vt:lpstr>PowerPoint 演示文稿</vt:lpstr>
      <vt:lpstr>PowerPoint 演示文稿</vt:lpstr>
      <vt:lpstr>PowerPoint 演示文稿</vt:lpstr>
      <vt:lpstr>PowerPoint 演示文稿</vt:lpstr>
      <vt:lpstr>语音学与音系学 Phonetics and Phonology</vt:lpstr>
      <vt:lpstr>PowerPoint 演示文稿</vt:lpstr>
      <vt:lpstr>PowerPoint 演示文稿</vt:lpstr>
      <vt:lpstr>Phonetics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Phonology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语音学与音系学 Phonetics and Phonology</dc:title>
  <dc:creator>淇奥 杨</dc:creator>
  <cp:lastModifiedBy>淇奥 杨</cp:lastModifiedBy>
  <cp:revision>35</cp:revision>
  <dcterms:created xsi:type="dcterms:W3CDTF">2024-09-15T13:34:34Z</dcterms:created>
  <dcterms:modified xsi:type="dcterms:W3CDTF">2024-09-25T14:22:12Z</dcterms:modified>
</cp:coreProperties>
</file>