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2" r:id="rId3"/>
    <p:sldId id="266" r:id="rId4"/>
    <p:sldId id="270" r:id="rId5"/>
    <p:sldId id="267" r:id="rId6"/>
    <p:sldId id="273" r:id="rId7"/>
    <p:sldId id="268" r:id="rId8"/>
    <p:sldId id="269" r:id="rId9"/>
    <p:sldId id="271" r:id="rId10"/>
    <p:sldId id="272" r:id="rId11"/>
    <p:sldId id="257" r:id="rId12"/>
    <p:sldId id="258" r:id="rId13"/>
    <p:sldId id="274" r:id="rId14"/>
    <p:sldId id="259" r:id="rId15"/>
    <p:sldId id="275" r:id="rId16"/>
    <p:sldId id="276" r:id="rId17"/>
    <p:sldId id="261" r:id="rId18"/>
    <p:sldId id="277" r:id="rId19"/>
    <p:sldId id="278" r:id="rId20"/>
    <p:sldId id="279" r:id="rId21"/>
    <p:sldId id="263" r:id="rId22"/>
    <p:sldId id="264" r:id="rId23"/>
    <p:sldId id="26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0"/>
    <p:restoredTop sz="96104"/>
  </p:normalViewPr>
  <p:slideViewPr>
    <p:cSldViewPr snapToGrid="0" snapToObjects="1">
      <p:cViewPr varScale="1">
        <p:scale>
          <a:sx n="115" d="100"/>
          <a:sy n="115" d="100"/>
        </p:scale>
        <p:origin x="5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5B32D-9E9F-D840-B82B-A820E9A13071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C7B12-87E1-3449-9AE5-A40107844AF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191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biology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7C7B12-87E1-3449-9AE5-A40107844AF3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7155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AAED99-43ED-2243-9A5D-B7966011F7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EE5D068-629E-6341-BC6B-6E0FB26DE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D3B25C-6B31-094A-986A-89E9B945C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5005981-AF88-D04D-9FA7-CCC486D0A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F448E3-F864-A149-A986-071ED780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557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D7EACC-15BF-AB40-A052-4DCF8F4DB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EEEAF6-4AE2-1E45-A47F-427D8F1325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42FF37-E1C5-2340-8CDD-224EBFCD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098232-7C7E-D54F-9B41-9AA761940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A5D982-D6CF-4946-BE42-409D5C3A7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9691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6A32BED-1EAA-1449-AC49-76CFEB648D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BB5A81D-9EC9-9148-8C11-006E22F28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34C23C-4052-6041-979F-58BD24268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26568C-0381-8240-834F-229067EDA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DBEAB8-9CFD-164D-AF71-32C9CBD36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587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251E12-4CBC-934F-91BB-C7B70CDFC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96CD98-C1E3-1D4C-8AB5-41ACED10E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77805E-1072-C946-AE40-A97C5BD6C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AB57BA3-3B6C-F14E-9D9C-6751A5721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5BD497-460E-7344-BC53-34F47DF3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882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5E4643-E4EC-A742-9CA5-FF6E70279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C80E287-3283-9343-8141-A57DC4CAC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34F2BB-A4D7-3444-A252-12168ABEE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4F4C65-DD2B-5145-BF09-EAC16432E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CCC98D-806D-4C48-9777-0B6EF1491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4441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F241D6-9B71-594A-B67C-568BDBFD2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3FE706-63EE-1446-AB07-07B509F23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5027794-BAC3-9742-BE38-94B96C9B3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8B35E0-CEB4-FC45-8137-7DA03EFC1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B45DA8-5A0B-8C43-8798-DABA50D45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136503-A7EF-F548-A9FA-B3A2DE2FB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0674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6CE571-6F25-4C42-93FA-7BE739126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913925-0507-CC48-90EC-467B574E0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3A7D89E-D6CF-F241-B605-5525D84B6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033CD3A-46E9-EA43-8DFA-14B0D4A9A0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9E816B1-5CB1-904B-B583-9718263F1E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A2EB235-A213-B948-AE78-CEE65C2E0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7B0CE65-C908-6043-91F6-DCC160D46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9F6E69-4729-654B-81A6-D1A546F8C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0439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94BC60-F1DA-9A4A-A114-FAABF81F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768E9AC-FE5B-1A4C-8E0E-F13EE0B5C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EF6B887-8224-3E42-962C-2CA7CC31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C331E11-5145-E345-BE83-6CABD79D8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656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A7A45F4-1AD6-6241-865F-5E26817FE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EB0994B-9BDE-AD40-B497-327BDD439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1B4AD3-747D-0647-8AF8-2085CE790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180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D831BF-AF66-7C49-8C4B-AB5BB49E9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63DDF1-8469-B445-B51B-A1755DA03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5F71AA1-18B5-E748-AEC9-5BFAD05E9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9D42E45-B433-BE4F-8C2A-121480439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0C776E1-960B-B845-A73D-A2B2D1008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721E530-10C9-F247-93B3-9B73E2E34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801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F13722-1D94-B543-83C5-FA197354B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9B4B8DB-F01E-F54A-8C8A-B53E95D7BB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6FF02D-9BAB-A144-A3AC-9F0602E91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BA44B0-6601-9B47-90DB-52AA2F153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9A3227C-964B-EE46-9FCD-E32445759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FB45F71-F3D4-094F-8568-A1670CF1B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4256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E5A663-ECA1-F044-A3CF-9B8CF833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9C7154D-DDD1-5D4F-B380-9BEAF5DAB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406460-BCD4-D14D-AF7E-54D166FE27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755A8-CA10-7843-8BEE-A5CD29C1789C}" type="datetimeFigureOut">
              <a:rPr kumimoji="1" lang="zh-CN" altLang="en-US" smtClean="0"/>
              <a:t>2024/10/10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BE4DA4-9288-E24D-9708-4DD01532A1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C7BCC5-4CC0-9A41-AEC9-1FBC9F097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F432B-456D-574A-B274-5DF5680DC7F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4040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12FD0D-4189-6C45-B3AB-B4E0582A59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Morphology</a:t>
            </a:r>
            <a:br>
              <a:rPr kumimoji="1" lang="en-US" altLang="zh-CN" dirty="0">
                <a:latin typeface="Lucida Bright" panose="02040602050505020304" pitchFamily="18" charset="0"/>
              </a:rPr>
            </a:br>
            <a:r>
              <a:rPr kumimoji="1" lang="zh-CN" altLang="en-US" dirty="0">
                <a:latin typeface="Lucida Bright" panose="02040602050505020304" pitchFamily="18" charset="0"/>
              </a:rPr>
              <a:t>形态学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89F6BEC-39E8-914E-9036-CBEAC25AD1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Introduction to Linguistics and NLP,</a:t>
            </a: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Oct. 10</a:t>
            </a:r>
            <a:r>
              <a:rPr kumimoji="1" lang="en-US" altLang="zh-CN" baseline="30000" dirty="0">
                <a:latin typeface="Lucida Bright" panose="02040602050505020304" pitchFamily="18" charset="0"/>
              </a:rPr>
              <a:t>th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endParaRPr kumimoji="1" lang="en-US" altLang="zh-CN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78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BB8718-D301-554E-95B1-C7370627E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345749C-D430-EC4C-98FB-4B8474A63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un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- </a:t>
            </a:r>
            <a:r>
              <a:rPr kumimoji="1" lang="en-US" altLang="zh-CN" dirty="0">
                <a:latin typeface="Lucida Bright" panose="02040602050505020304" pitchFamily="18" charset="0"/>
              </a:rPr>
              <a:t>lock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 -</a:t>
            </a:r>
            <a:r>
              <a:rPr kumimoji="1" lang="en-US" altLang="zh-CN" dirty="0">
                <a:latin typeface="Lucida Bright" panose="02040602050505020304" pitchFamily="18" charset="0"/>
              </a:rPr>
              <a:t>able;</a:t>
            </a: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、水；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en-US" altLang="zh-CN" sz="4400" dirty="0">
                <a:solidFill>
                  <a:srgbClr val="FF0000"/>
                </a:solidFill>
                <a:latin typeface="Lucida Bright" panose="02040602050505020304" pitchFamily="18" charset="0"/>
              </a:rPr>
              <a:t>Cran</a:t>
            </a:r>
            <a:r>
              <a:rPr kumimoji="1" lang="en-US" altLang="zh-CN" sz="4400" dirty="0">
                <a:latin typeface="Lucida Bright" panose="02040602050505020304" pitchFamily="18" charset="0"/>
              </a:rPr>
              <a:t>berry, </a:t>
            </a:r>
            <a:r>
              <a:rPr kumimoji="1" lang="en-US" altLang="zh-CN" sz="4400" dirty="0">
                <a:solidFill>
                  <a:srgbClr val="FF0000"/>
                </a:solidFill>
                <a:latin typeface="Lucida Bright" panose="02040602050505020304" pitchFamily="18" charset="0"/>
              </a:rPr>
              <a:t>rasp</a:t>
            </a:r>
            <a:r>
              <a:rPr kumimoji="1" lang="en-US" altLang="zh-CN" sz="4400" dirty="0">
                <a:latin typeface="Lucida Bright" panose="02040602050505020304" pitchFamily="18" charset="0"/>
              </a:rPr>
              <a:t>berry; </a:t>
            </a:r>
            <a:r>
              <a:rPr kumimoji="1" lang="zh-CN" altLang="en-US" sz="4400" dirty="0">
                <a:solidFill>
                  <a:srgbClr val="FF0000"/>
                </a:solidFill>
                <a:latin typeface="Lucida Bright" panose="02040602050505020304" pitchFamily="18" charset="0"/>
              </a:rPr>
              <a:t>啤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酒</a:t>
            </a:r>
            <a:r>
              <a:rPr kumimoji="1" lang="en-US" altLang="zh-CN" sz="4400" dirty="0">
                <a:latin typeface="Lucida Bright" panose="02040602050505020304" pitchFamily="18" charset="0"/>
              </a:rPr>
              <a:t>;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67D3C25-852D-C645-8172-E8C3EFE990BD}"/>
              </a:ext>
            </a:extLst>
          </p:cNvPr>
          <p:cNvSpPr txBox="1"/>
          <p:nvPr/>
        </p:nvSpPr>
        <p:spPr>
          <a:xfrm>
            <a:off x="5253942" y="1825625"/>
            <a:ext cx="60998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Lucida Bright" panose="02040602050505020304" pitchFamily="18" charset="0"/>
              </a:rPr>
              <a:t>蔓越莓语素(Cranberry morpheme)</a:t>
            </a:r>
            <a:r>
              <a:rPr lang="zh-CN" altLang="en-US" dirty="0">
                <a:latin typeface="Lucida Bright" panose="02040602050505020304" pitchFamily="18" charset="0"/>
              </a:rPr>
              <a:t>，这是一种不带意义、也不带语法功能的语素，只用来和其他类似的词做区分，且仅在一个词中出现。</a:t>
            </a:r>
          </a:p>
        </p:txBody>
      </p:sp>
    </p:spTree>
    <p:extLst>
      <p:ext uri="{BB962C8B-B14F-4D97-AF65-F5344CB8AC3E}">
        <p14:creationId xmlns:p14="http://schemas.microsoft.com/office/powerpoint/2010/main" val="3288300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20DBB9-5078-DF4E-B3D1-22DA4B952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Morphological Division of Languages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D59ED4-B4F6-F24A-8BF5-207E244B7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Analytic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分析语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Synthetic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综合语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	Inflectional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屈折语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	Agglutinative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黏着语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	Polysynthetic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多式综合语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endParaRPr kumimoji="1" lang="zh-CN" altLang="en-US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639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Analytic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分析语</a:t>
            </a:r>
            <a:r>
              <a:rPr kumimoji="1" lang="en-US" altLang="zh-CN" dirty="0">
                <a:latin typeface="Lucida Bright" panose="02040602050505020304" pitchFamily="18" charset="0"/>
              </a:rPr>
              <a:t> 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78C130-0772-5040-B24B-1BE44C05F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latin typeface="Lucida Bright" panose="02040602050505020304" pitchFamily="18" charset="0"/>
              </a:rPr>
              <a:t>分析语大多数的每一单词所含的</a:t>
            </a:r>
            <a:r>
              <a:rPr kumimoji="1" lang="zh-CN" altLang="en-US" b="1" dirty="0">
                <a:latin typeface="Lucida Bright" panose="02040602050505020304" pitchFamily="18" charset="0"/>
              </a:rPr>
              <a:t>不自由语素</a:t>
            </a:r>
            <a:r>
              <a:rPr kumimoji="1" lang="zh-CN" altLang="en-US" dirty="0">
                <a:latin typeface="Lucida Bright" panose="02040602050505020304" pitchFamily="18" charset="0"/>
              </a:rPr>
              <a:t>较少。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zh-CN" altLang="en-US" dirty="0">
                <a:latin typeface="Lucida Bright" panose="02040602050505020304" pitchFamily="18" charset="0"/>
              </a:rPr>
              <a:t>分析语较无词形变化，即语素基本只有一种词形。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zh-CN" altLang="en-US" dirty="0">
                <a:latin typeface="Lucida Bright" panose="02040602050505020304" pitchFamily="18" charset="0"/>
              </a:rPr>
              <a:t>「分析」是一种性质。如「</a:t>
            </a:r>
            <a:r>
              <a:rPr lang="zh-CN" altLang="en-US" b="0" i="0" u="none" strike="noStrike" dirty="0">
                <a:solidFill>
                  <a:srgbClr val="202122"/>
                </a:solidFill>
                <a:effectLst/>
                <a:latin typeface="Lucida Bright" panose="02040602050505020304" pitchFamily="18" charset="0"/>
              </a:rPr>
              <a:t>英语比俄语更具分析语性质</a:t>
            </a:r>
            <a:r>
              <a:rPr kumimoji="1" lang="zh-CN" altLang="en-US" dirty="0">
                <a:latin typeface="Lucida Bright" panose="02040602050505020304" pitchFamily="18" charset="0"/>
              </a:rPr>
              <a:t>」。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zh-CN" altLang="en-US" b="1" dirty="0">
                <a:latin typeface="Lucida Bright" panose="02040602050505020304" pitchFamily="18" charset="0"/>
              </a:rPr>
              <a:t>现代</a:t>
            </a:r>
            <a:r>
              <a:rPr kumimoji="1" lang="zh-CN" altLang="en-US" dirty="0">
                <a:latin typeface="Lucida Bright" panose="02040602050505020304" pitchFamily="18" charset="0"/>
              </a:rPr>
              <a:t>汉语为纯分析语。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endParaRPr kumimoji="1" lang="zh-CN" altLang="en-US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670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Analytic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分析语</a:t>
            </a:r>
            <a:r>
              <a:rPr kumimoji="1" lang="en-US" altLang="zh-CN" dirty="0">
                <a:latin typeface="Lucida Bright" panose="02040602050505020304" pitchFamily="18" charset="0"/>
              </a:rPr>
              <a:t> 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78C130-0772-5040-B24B-1BE44C05F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latin typeface="Lucida Bright" panose="02040602050505020304" pitchFamily="18" charset="0"/>
              </a:rPr>
              <a:t>上古汉语推测为综合语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e.g. </a:t>
            </a:r>
            <a:r>
              <a:rPr kumimoji="1" lang="zh-CN" altLang="en-US" dirty="0">
                <a:latin typeface="Lucida Bright" panose="02040602050505020304" pitchFamily="18" charset="0"/>
              </a:rPr>
              <a:t>表示被动的</a:t>
            </a:r>
            <a:r>
              <a:rPr kumimoji="1" lang="en-US" altLang="zh-CN" b="1" dirty="0">
                <a:latin typeface="Lucida Bright" panose="02040602050505020304" pitchFamily="18" charset="0"/>
                <a:cs typeface="Times New Roman" panose="02020603050405020304" pitchFamily="18" charset="0"/>
              </a:rPr>
              <a:t>s-</a:t>
            </a:r>
            <a:r>
              <a:rPr kumimoji="1" lang="zh-CN" altLang="en-US" dirty="0">
                <a:latin typeface="Lucida Bright" panose="02040602050505020304" pitchFamily="18" charset="0"/>
              </a:rPr>
              <a:t>前缀：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登 </a:t>
            </a:r>
            <a:r>
              <a:rPr kumimoji="1" lang="zh-CN" altLang="en-US" b="1" dirty="0">
                <a:latin typeface="Lucida Bright" panose="02040602050505020304" pitchFamily="18" charset="0"/>
                <a:cs typeface="Times New Roman" panose="02020603050405020304" pitchFamily="18" charset="0"/>
              </a:rPr>
              <a:t>*</a:t>
            </a:r>
            <a:r>
              <a:rPr kumimoji="1" lang="en-US" altLang="zh-CN" b="1" dirty="0" err="1">
                <a:latin typeface="Lucida Bright" panose="02040602050505020304" pitchFamily="18" charset="0"/>
                <a:cs typeface="Times New Roman" panose="02020603050405020304" pitchFamily="18" charset="0"/>
              </a:rPr>
              <a:t>təəŋ</a:t>
            </a:r>
            <a:r>
              <a:rPr kumimoji="1" lang="en-US" altLang="zh-CN" b="1" dirty="0">
                <a:latin typeface="Lucida Bright" panose="02040602050505020304" pitchFamily="18" charset="0"/>
                <a:cs typeface="Times New Roman" panose="02020603050405020304" pitchFamily="18" charset="0"/>
              </a:rPr>
              <a:t>; </a:t>
            </a:r>
            <a:r>
              <a:rPr kumimoji="1" lang="zh-CN" altLang="en-US" dirty="0">
                <a:latin typeface="Lucida Bright" panose="02040602050505020304" pitchFamily="18" charset="0"/>
              </a:rPr>
              <a:t>增 </a:t>
            </a:r>
            <a:r>
              <a:rPr kumimoji="1" lang="zh-CN" altLang="en-US" b="1" dirty="0">
                <a:latin typeface="Lucida Bright" panose="02040602050505020304" pitchFamily="18" charset="0"/>
                <a:cs typeface="Times New Roman" panose="02020603050405020304" pitchFamily="18" charset="0"/>
              </a:rPr>
              <a:t>*</a:t>
            </a:r>
            <a:r>
              <a:rPr kumimoji="1" lang="en-US" altLang="zh-CN" b="1" dirty="0">
                <a:latin typeface="Lucida Bright" panose="02040602050505020304" pitchFamily="18" charset="0"/>
                <a:cs typeface="Times New Roman" panose="02020603050405020304" pitchFamily="18" charset="0"/>
              </a:rPr>
              <a:t>s-</a:t>
            </a:r>
            <a:r>
              <a:rPr kumimoji="1" lang="en-US" altLang="zh-CN" b="1" dirty="0" err="1">
                <a:latin typeface="Lucida Bright" panose="02040602050505020304" pitchFamily="18" charset="0"/>
                <a:cs typeface="Times New Roman" panose="02020603050405020304" pitchFamily="18" charset="0"/>
              </a:rPr>
              <a:t>təəŋ</a:t>
            </a:r>
            <a:endParaRPr kumimoji="1" lang="en-US" altLang="zh-CN" b="1" dirty="0">
              <a:latin typeface="Lucida Bright" panose="020406020505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前者表示自己上升，后者表示使上升。</a:t>
            </a:r>
            <a:endParaRPr kumimoji="1" lang="en-US" altLang="zh-CN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674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Inflectional Language </a:t>
            </a:r>
            <a:r>
              <a:rPr kumimoji="1" lang="zh-CN" altLang="en-US" dirty="0">
                <a:latin typeface="Lucida Bright" panose="02040602050505020304" pitchFamily="18" charset="0"/>
              </a:rPr>
              <a:t>屈折语 </a:t>
            </a:r>
            <a:r>
              <a:rPr kumimoji="1" lang="en-US" altLang="zh-CN" dirty="0">
                <a:latin typeface="Lucida Bright" panose="02040602050505020304" pitchFamily="18" charset="0"/>
              </a:rPr>
              <a:t>&amp;&amp;</a:t>
            </a:r>
            <a:r>
              <a:rPr kumimoji="1" lang="zh-CN" altLang="en-US" dirty="0">
                <a:latin typeface="Lucida Bright" panose="02040602050505020304" pitchFamily="18" charset="0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</a:rPr>
              <a:t>Agglutinative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黏着语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CE9ECBAF-F89C-2249-BCC6-30AA1EF306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6174136"/>
              </p:ext>
            </p:extLst>
          </p:nvPr>
        </p:nvGraphicFramePr>
        <p:xfrm>
          <a:off x="207265" y="1690688"/>
          <a:ext cx="6266689" cy="4802189"/>
        </p:xfrm>
        <a:graphic>
          <a:graphicData uri="http://schemas.openxmlformats.org/drawingml/2006/table">
            <a:tbl>
              <a:tblPr/>
              <a:tblGrid>
                <a:gridCol w="1217454">
                  <a:extLst>
                    <a:ext uri="{9D8B030D-6E8A-4147-A177-3AD203B41FA5}">
                      <a16:colId xmlns:a16="http://schemas.microsoft.com/office/drawing/2014/main" val="1453627522"/>
                    </a:ext>
                  </a:extLst>
                </a:gridCol>
                <a:gridCol w="1127748">
                  <a:extLst>
                    <a:ext uri="{9D8B030D-6E8A-4147-A177-3AD203B41FA5}">
                      <a16:colId xmlns:a16="http://schemas.microsoft.com/office/drawing/2014/main" val="2611079815"/>
                    </a:ext>
                  </a:extLst>
                </a:gridCol>
                <a:gridCol w="1307162">
                  <a:extLst>
                    <a:ext uri="{9D8B030D-6E8A-4147-A177-3AD203B41FA5}">
                      <a16:colId xmlns:a16="http://schemas.microsoft.com/office/drawing/2014/main" val="2919615785"/>
                    </a:ext>
                  </a:extLst>
                </a:gridCol>
                <a:gridCol w="1281532">
                  <a:extLst>
                    <a:ext uri="{9D8B030D-6E8A-4147-A177-3AD203B41FA5}">
                      <a16:colId xmlns:a16="http://schemas.microsoft.com/office/drawing/2014/main" val="3423082782"/>
                    </a:ext>
                  </a:extLst>
                </a:gridCol>
                <a:gridCol w="1332793">
                  <a:extLst>
                    <a:ext uri="{9D8B030D-6E8A-4147-A177-3AD203B41FA5}">
                      <a16:colId xmlns:a16="http://schemas.microsoft.com/office/drawing/2014/main" val="471776646"/>
                    </a:ext>
                  </a:extLst>
                </a:gridCol>
              </a:tblGrid>
              <a:tr h="686027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Case</a:t>
                      </a:r>
                      <a:endParaRPr lang="en-US" sz="2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Singular</a:t>
                      </a:r>
                      <a:endParaRPr lang="en-US" sz="2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Plural</a:t>
                      </a:r>
                      <a:endParaRPr lang="en-US" sz="2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Singular</a:t>
                      </a:r>
                      <a:endParaRPr lang="en-US" sz="2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Plural</a:t>
                      </a:r>
                      <a:endParaRPr lang="en-US" sz="28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48521"/>
                  </a:ext>
                </a:extLst>
              </a:tr>
              <a:tr h="68602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Nominative </a:t>
                      </a:r>
                      <a:r>
                        <a:rPr lang="zh-CN" alt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ingFang SC" panose="020B0400000000000000" pitchFamily="34" charset="-122"/>
                          <a:cs typeface="Times New Roman" panose="02020603050405020304" pitchFamily="18" charset="0"/>
                        </a:rPr>
                        <a:t>主格</a:t>
                      </a:r>
                      <a:endParaRPr lang="zh-CN" alt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puerī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008648"/>
                  </a:ext>
                </a:extLst>
              </a:tr>
              <a:tr h="68602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Genitive </a:t>
                      </a:r>
                      <a:r>
                        <a:rPr lang="zh-CN" alt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ingFang SC" panose="020B0400000000000000" pitchFamily="34" charset="-122"/>
                          <a:cs typeface="Times New Roman" panose="02020603050405020304" pitchFamily="18" charset="0"/>
                        </a:rPr>
                        <a:t>属格</a:t>
                      </a:r>
                      <a:endParaRPr lang="zh-CN" alt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puerī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puerōrum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puellae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puellārum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03702"/>
                  </a:ext>
                </a:extLst>
              </a:tr>
              <a:tr h="68602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Dative </a:t>
                      </a:r>
                      <a:r>
                        <a:rPr lang="zh-CN" alt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ingFang SC" panose="020B0400000000000000" pitchFamily="34" charset="-122"/>
                          <a:cs typeface="Times New Roman" panose="02020603050405020304" pitchFamily="18" charset="0"/>
                        </a:rPr>
                        <a:t>与格</a:t>
                      </a:r>
                      <a:endParaRPr lang="zh-CN" alt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puerō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puerīs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puellae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puellīs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734592"/>
                  </a:ext>
                </a:extLst>
              </a:tr>
              <a:tr h="68602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Accusative </a:t>
                      </a:r>
                      <a:r>
                        <a:rPr lang="zh-CN" alt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ingFang SC" panose="020B0400000000000000" pitchFamily="34" charset="-122"/>
                          <a:cs typeface="Times New Roman" panose="02020603050405020304" pitchFamily="18" charset="0"/>
                        </a:rPr>
                        <a:t>宾格</a:t>
                      </a:r>
                      <a:endParaRPr lang="zh-CN" alt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puerum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puerōs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puellam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puellās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523712"/>
                  </a:ext>
                </a:extLst>
              </a:tr>
              <a:tr h="68602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Ablative </a:t>
                      </a:r>
                      <a:r>
                        <a:rPr lang="zh-CN" alt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ingFang SC" panose="020B0400000000000000" pitchFamily="34" charset="-122"/>
                          <a:cs typeface="Times New Roman" panose="02020603050405020304" pitchFamily="18" charset="0"/>
                        </a:rPr>
                        <a:t>夺格</a:t>
                      </a:r>
                      <a:endParaRPr lang="zh-CN" alt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puerō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puerīs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puellā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puellīs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194037"/>
                  </a:ext>
                </a:extLst>
              </a:tr>
              <a:tr h="686027">
                <a:tc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Vocative </a:t>
                      </a:r>
                      <a:r>
                        <a:rPr lang="zh-CN" alt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ingFang SC" panose="020B0400000000000000" pitchFamily="34" charset="-122"/>
                          <a:cs typeface="Times New Roman" panose="02020603050405020304" pitchFamily="18" charset="0"/>
                        </a:rPr>
                        <a:t>呼格</a:t>
                      </a:r>
                      <a:endParaRPr lang="zh-CN" alt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puerī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puellae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006278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88449CB9-2BDC-524B-AD77-D4AC22831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360" y="2657284"/>
            <a:ext cx="5368375" cy="251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41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Inflectional Language </a:t>
            </a:r>
            <a:r>
              <a:rPr kumimoji="1" lang="zh-CN" altLang="en-US" dirty="0">
                <a:latin typeface="Lucida Bright" panose="02040602050505020304" pitchFamily="18" charset="0"/>
              </a:rPr>
              <a:t>屈折语 </a:t>
            </a:r>
            <a:r>
              <a:rPr kumimoji="1" lang="en-US" altLang="zh-CN" dirty="0">
                <a:latin typeface="Lucida Bright" panose="02040602050505020304" pitchFamily="18" charset="0"/>
              </a:rPr>
              <a:t>&amp;&amp;</a:t>
            </a:r>
            <a:r>
              <a:rPr kumimoji="1" lang="zh-CN" altLang="en-US" dirty="0">
                <a:latin typeface="Lucida Bright" panose="02040602050505020304" pitchFamily="18" charset="0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</a:rPr>
              <a:t>Agglutinative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黏着语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61715AC-2659-8E46-8434-01F5E8F38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b="0" i="0" u="none" strike="noStrike" dirty="0">
              <a:solidFill>
                <a:srgbClr val="202122"/>
              </a:solidFill>
              <a:effectLst/>
              <a:latin typeface="Lucida Bright" panose="02040602050505020304" pitchFamily="18" charset="0"/>
            </a:endParaRPr>
          </a:p>
          <a:p>
            <a:r>
              <a:rPr lang="zh-CN" altLang="en-US" b="0" i="0" u="none" strike="noStrike" dirty="0">
                <a:solidFill>
                  <a:srgbClr val="202122"/>
                </a:solidFill>
                <a:effectLst/>
                <a:latin typeface="Lucida Bright" panose="02040602050505020304" pitchFamily="18" charset="0"/>
              </a:rPr>
              <a:t>屈折语的一个词缀经常同时表达多种意思，而黏着语的一个词缀一般倾向于只表达一种意思。</a:t>
            </a:r>
            <a:endParaRPr lang="en-US" altLang="zh-CN" b="0" i="0" u="none" strike="noStrike" dirty="0">
              <a:solidFill>
                <a:srgbClr val="202122"/>
              </a:solidFill>
              <a:effectLst/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lang="en-US" altLang="zh-CN" dirty="0">
              <a:solidFill>
                <a:srgbClr val="202122"/>
              </a:solidFill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lang="en-US" altLang="zh-CN" dirty="0">
              <a:solidFill>
                <a:srgbClr val="202122"/>
              </a:solidFill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27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Inflectional Language </a:t>
            </a:r>
            <a:r>
              <a:rPr kumimoji="1" lang="zh-CN" altLang="en-US" dirty="0">
                <a:latin typeface="Lucida Bright" panose="02040602050505020304" pitchFamily="18" charset="0"/>
              </a:rPr>
              <a:t>屈折语 </a:t>
            </a:r>
            <a:r>
              <a:rPr kumimoji="1" lang="en-US" altLang="zh-CN" dirty="0">
                <a:latin typeface="Lucida Bright" panose="02040602050505020304" pitchFamily="18" charset="0"/>
              </a:rPr>
              <a:t>&amp;&amp;</a:t>
            </a:r>
            <a:r>
              <a:rPr kumimoji="1" lang="zh-CN" altLang="en-US" dirty="0">
                <a:latin typeface="Lucida Bright" panose="02040602050505020304" pitchFamily="18" charset="0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</a:rPr>
              <a:t>Agglutinative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黏着语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61715AC-2659-8E46-8434-01F5E8F38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b="0" i="0" u="none" strike="noStrike" dirty="0">
              <a:solidFill>
                <a:srgbClr val="202122"/>
              </a:solidFill>
              <a:effectLst/>
              <a:latin typeface="Lucida Bright" panose="02040602050505020304" pitchFamily="18" charset="0"/>
            </a:endParaRPr>
          </a:p>
          <a:p>
            <a:r>
              <a:rPr lang="zh-CN" altLang="en-US" b="0" i="0" u="none" strike="noStrike" dirty="0">
                <a:solidFill>
                  <a:srgbClr val="202122"/>
                </a:solidFill>
                <a:effectLst/>
                <a:latin typeface="Lucida Bright" panose="02040602050505020304" pitchFamily="18" charset="0"/>
              </a:rPr>
              <a:t>屈折语的一个词缀经常同时表达多种意思，而黏着语的一个词缀一般倾向于只表达一种意思。</a:t>
            </a:r>
            <a:endParaRPr lang="en-US" altLang="zh-CN" b="0" i="0" u="none" strike="noStrike" dirty="0">
              <a:solidFill>
                <a:srgbClr val="202122"/>
              </a:solidFill>
              <a:effectLst/>
              <a:latin typeface="Lucida Bright" panose="02040602050505020304" pitchFamily="18" charset="0"/>
            </a:endParaRPr>
          </a:p>
          <a:p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Latin &lt;</a:t>
            </a:r>
            <a:r>
              <a:rPr lang="en-US" altLang="zh-CN" dirty="0" err="1">
                <a:solidFill>
                  <a:srgbClr val="202122"/>
                </a:solidFill>
                <a:latin typeface="Lucida Bright" panose="02040602050505020304" pitchFamily="18" charset="0"/>
              </a:rPr>
              <a:t>amo</a:t>
            </a:r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&gt; 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中的</a:t>
            </a:r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-o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表示</a:t>
            </a:r>
            <a:r>
              <a:rPr lang="zh-CN" altLang="en-US" b="1" dirty="0">
                <a:solidFill>
                  <a:srgbClr val="202122"/>
                </a:solidFill>
                <a:latin typeface="Lucida Bright" panose="02040602050505020304" pitchFamily="18" charset="0"/>
              </a:rPr>
              <a:t>直陈式、主动语态、第一人称、单数、现在时和未完成体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的「爱」。</a:t>
            </a:r>
            <a:endParaRPr lang="en-US" altLang="zh-CN" dirty="0">
              <a:solidFill>
                <a:srgbClr val="202122"/>
              </a:solidFill>
              <a:latin typeface="Lucida Bright" panose="02040602050505020304" pitchFamily="18" charset="0"/>
            </a:endParaRPr>
          </a:p>
          <a:p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Turkish &lt;</a:t>
            </a:r>
            <a:r>
              <a:rPr lang="en-US" altLang="zh-CN" dirty="0" err="1">
                <a:solidFill>
                  <a:srgbClr val="202122"/>
                </a:solidFill>
                <a:latin typeface="Lucida Bright" panose="02040602050505020304" pitchFamily="18" charset="0"/>
              </a:rPr>
              <a:t>seviyorum</a:t>
            </a:r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&gt;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 中，</a:t>
            </a:r>
            <a:r>
              <a:rPr lang="en-US" altLang="zh-CN" dirty="0" err="1">
                <a:solidFill>
                  <a:srgbClr val="202122"/>
                </a:solidFill>
                <a:latin typeface="Lucida Bright" panose="02040602050505020304" pitchFamily="18" charset="0"/>
              </a:rPr>
              <a:t>sev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表示</a:t>
            </a:r>
            <a:r>
              <a:rPr lang="zh-CN" altLang="en-US" b="1" dirty="0">
                <a:solidFill>
                  <a:srgbClr val="202122"/>
                </a:solidFill>
                <a:latin typeface="Lucida Bright" panose="02040602050505020304" pitchFamily="18" charset="0"/>
              </a:rPr>
              <a:t>动词词干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，</a:t>
            </a:r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-</a:t>
            </a:r>
            <a:r>
              <a:rPr lang="en-US" altLang="zh-CN" dirty="0" err="1">
                <a:solidFill>
                  <a:srgbClr val="202122"/>
                </a:solidFill>
                <a:latin typeface="Lucida Bright" panose="02040602050505020304" pitchFamily="18" charset="0"/>
              </a:rPr>
              <a:t>iyor</a:t>
            </a:r>
            <a:r>
              <a:rPr lang="zh-CN" altLang="en-US" dirty="0">
                <a:solidFill>
                  <a:srgbClr val="0E0E0E"/>
                </a:solidFill>
                <a:effectLst/>
                <a:latin typeface="Lucida Bright" panose="02040602050505020304" pitchFamily="18" charset="0"/>
              </a:rPr>
              <a:t>表示</a:t>
            </a:r>
            <a:r>
              <a:rPr lang="zh-CN" altLang="en-US" b="1" dirty="0">
                <a:solidFill>
                  <a:srgbClr val="202122"/>
                </a:solidFill>
                <a:latin typeface="Lucida Bright" panose="02040602050505020304" pitchFamily="18" charset="0"/>
              </a:rPr>
              <a:t>现在时和未完成体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，</a:t>
            </a:r>
            <a:r>
              <a:rPr lang="en-US" altLang="zh-CN" dirty="0">
                <a:solidFill>
                  <a:srgbClr val="202122"/>
                </a:solidFill>
                <a:latin typeface="Lucida Bright" panose="02040602050505020304" pitchFamily="18" charset="0"/>
              </a:rPr>
              <a:t>-um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表示</a:t>
            </a:r>
            <a:r>
              <a:rPr lang="zh-CN" altLang="en-US" b="1" dirty="0">
                <a:solidFill>
                  <a:srgbClr val="202122"/>
                </a:solidFill>
                <a:latin typeface="Lucida Bright" panose="02040602050505020304" pitchFamily="18" charset="0"/>
              </a:rPr>
              <a:t>第一人称单数</a:t>
            </a:r>
            <a:r>
              <a:rPr lang="zh-CN" altLang="en-US" dirty="0">
                <a:solidFill>
                  <a:srgbClr val="202122"/>
                </a:solidFill>
                <a:latin typeface="Lucida Bright" panose="02040602050505020304" pitchFamily="18" charset="0"/>
              </a:rPr>
              <a:t>。</a:t>
            </a:r>
          </a:p>
          <a:p>
            <a:pPr marL="0" indent="0">
              <a:buNone/>
            </a:pPr>
            <a:endParaRPr lang="en-US" altLang="zh-CN" dirty="0">
              <a:solidFill>
                <a:srgbClr val="202122"/>
              </a:solidFill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lang="en-US" altLang="zh-CN" dirty="0">
              <a:solidFill>
                <a:srgbClr val="202122"/>
              </a:solidFill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048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Polysynthetic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 多式综合语</a:t>
            </a:r>
            <a:r>
              <a:rPr kumimoji="1" lang="en-US" altLang="zh-CN" dirty="0">
                <a:latin typeface="Lucida Bright" panose="02040602050505020304" pitchFamily="18" charset="0"/>
              </a:rPr>
              <a:t> 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78C130-0772-5040-B24B-1BE44C05F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古爱努语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err="1">
                <a:latin typeface="Charis SIL" panose="02000500060000020004" pitchFamily="2" charset="0"/>
              </a:rPr>
              <a:t>Usaopuspe</a:t>
            </a:r>
            <a:r>
              <a:rPr lang="en-US" altLang="zh-CN" dirty="0">
                <a:latin typeface="Charis SIL" panose="02000500060000020004" pitchFamily="2" charset="0"/>
              </a:rPr>
              <a:t> </a:t>
            </a:r>
            <a:r>
              <a:rPr lang="en-US" altLang="zh-CN" dirty="0" err="1">
                <a:latin typeface="Charis SIL" panose="02000500060000020004" pitchFamily="2" charset="0"/>
              </a:rPr>
              <a:t>aejajkotujmasiramsujpa</a:t>
            </a:r>
            <a:r>
              <a:rPr lang="en-US" altLang="zh-CN" dirty="0">
                <a:latin typeface="Charis SIL" panose="02000500060000020004" pitchFamily="2" charset="0"/>
              </a:rPr>
              <a:t>.      </a:t>
            </a:r>
          </a:p>
          <a:p>
            <a:pPr marL="0" indent="0">
              <a:buNone/>
            </a:pP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usa-opuspe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	a-e-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jaj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-ko-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tujma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si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-ram-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suj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-pa</a:t>
            </a:r>
            <a:r>
              <a:rPr lang="en-US" altLang="zh-CN" dirty="0"/>
              <a:t>      </a:t>
            </a:r>
          </a:p>
          <a:p>
            <a:pPr marL="0" indent="0">
              <a:buNone/>
            </a:pPr>
            <a:r>
              <a:rPr lang="zh-CN" altLang="en-US" sz="2400" dirty="0"/>
              <a:t>种种</a:t>
            </a:r>
            <a:r>
              <a:rPr lang="en-US" altLang="zh-CN" sz="2400" dirty="0"/>
              <a:t>-</a:t>
            </a:r>
            <a:r>
              <a:rPr lang="zh-CN" altLang="en-US" sz="2400" dirty="0"/>
              <a:t>谣言</a:t>
            </a:r>
            <a:r>
              <a:rPr lang="en-US" altLang="zh-CN" sz="2400" dirty="0"/>
              <a:t>	</a:t>
            </a:r>
            <a:r>
              <a:rPr lang="zh-CN" altLang="en-US" sz="1800" dirty="0"/>
              <a:t>第一人称</a:t>
            </a:r>
            <a:r>
              <a:rPr lang="en-US" altLang="zh-CN" sz="1800" dirty="0"/>
              <a:t>-</a:t>
            </a:r>
            <a:r>
              <a:rPr lang="zh-CN" altLang="en-US" sz="1800" dirty="0"/>
              <a:t>应动语态</a:t>
            </a:r>
            <a:r>
              <a:rPr lang="en-US" altLang="zh-CN" sz="1800" dirty="0"/>
              <a:t>-</a:t>
            </a:r>
            <a:r>
              <a:rPr lang="zh-CN" altLang="en-US" sz="1800" dirty="0"/>
              <a:t>反身动词</a:t>
            </a:r>
            <a:r>
              <a:rPr lang="en-US" altLang="zh-CN" sz="1800" dirty="0"/>
              <a:t>-</a:t>
            </a:r>
            <a:r>
              <a:rPr lang="zh-CN" altLang="en-US" sz="1800" dirty="0"/>
              <a:t>应动语态</a:t>
            </a:r>
            <a:r>
              <a:rPr lang="en-US" altLang="zh-CN" sz="1800" dirty="0"/>
              <a:t>-</a:t>
            </a:r>
            <a:r>
              <a:rPr lang="zh-CN" altLang="en-US" sz="2400" dirty="0"/>
              <a:t>远</a:t>
            </a:r>
            <a:r>
              <a:rPr lang="en-US" altLang="zh-CN" sz="1800" dirty="0"/>
              <a:t>-</a:t>
            </a:r>
            <a:r>
              <a:rPr lang="zh-CN" altLang="en-US" sz="1800" dirty="0"/>
              <a:t>反身动词</a:t>
            </a:r>
            <a:r>
              <a:rPr lang="en-US" altLang="zh-CN" sz="1800" dirty="0"/>
              <a:t>-</a:t>
            </a:r>
            <a:r>
              <a:rPr lang="zh-CN" altLang="en-US" sz="2400" dirty="0"/>
              <a:t>心</a:t>
            </a:r>
            <a:r>
              <a:rPr lang="en-US" altLang="zh-CN" sz="2400" dirty="0"/>
              <a:t>-</a:t>
            </a:r>
            <a:r>
              <a:rPr lang="zh-CN" altLang="en-US" sz="2400" dirty="0"/>
              <a:t>动摇</a:t>
            </a:r>
            <a:r>
              <a:rPr lang="en-US" altLang="zh-CN" sz="1800" dirty="0"/>
              <a:t>-</a:t>
            </a:r>
            <a:r>
              <a:rPr lang="zh-CN" altLang="en-US" sz="1800" dirty="0"/>
              <a:t>反复      </a:t>
            </a:r>
            <a:endParaRPr lang="en-US" altLang="zh-CN" sz="1800" dirty="0"/>
          </a:p>
          <a:p>
            <a:pPr marL="0" indent="0">
              <a:buNone/>
            </a:pPr>
            <a:r>
              <a:rPr lang="zh-CN" altLang="en-US" dirty="0"/>
              <a:t>“我的心在种种谣言之下不断在远方和自身间摇晃” </a:t>
            </a:r>
            <a:endParaRPr lang="en-US" altLang="zh-CN" dirty="0"/>
          </a:p>
          <a:p>
            <a:pPr marL="0" indent="0"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2770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Polysynthetic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多式综合语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78C130-0772-5040-B24B-1BE44C05F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u="none" strike="noStrike" dirty="0">
                <a:effectLst/>
                <a:latin typeface="Charis SIL" panose="02000500060000020004" pitchFamily="2" charset="0"/>
              </a:rPr>
              <a:t>尤比克语</a:t>
            </a:r>
            <a:endParaRPr lang="en-US" altLang="zh-CN" u="none" strike="noStrike" dirty="0">
              <a:effectLst/>
              <a:latin typeface="Charis SIL" panose="02000500060000020004" pitchFamily="2" charset="0"/>
            </a:endParaRPr>
          </a:p>
          <a:p>
            <a:pPr marL="0" indent="0">
              <a:buNone/>
            </a:pPr>
            <a:r>
              <a:rPr lang="en-US" altLang="zh-CN" u="none" strike="noStrike" dirty="0">
                <a:effectLst/>
                <a:latin typeface="Charis SIL" panose="02000500060000020004" pitchFamily="2" charset="0"/>
              </a:rPr>
              <a:t>a</a:t>
            </a:r>
            <a:r>
              <a:rPr lang="el-GR" altLang="zh-CN" u="none" strike="noStrike" dirty="0">
                <a:effectLst/>
                <a:latin typeface="Charis SIL" panose="02000500060000020004" pitchFamily="2" charset="0"/>
              </a:rPr>
              <a:t>χ</a:t>
            </a:r>
            <a:r>
              <a:rPr lang="en-US" altLang="zh-CN" u="none" strike="noStrike" dirty="0" err="1">
                <a:effectLst/>
                <a:latin typeface="Charis SIL" panose="02000500060000020004" pitchFamily="2" charset="0"/>
              </a:rPr>
              <a:t>ʲazbatʂʾaʁawdətʷaajlafaqʾajtʾmada</a:t>
            </a:r>
            <a:r>
              <a:rPr lang="el-GR" altLang="zh-CN" u="none" strike="noStrike" dirty="0">
                <a:effectLst/>
                <a:latin typeface="Charis SIL" panose="02000500060000020004" pitchFamily="2" charset="0"/>
              </a:rPr>
              <a:t>χ</a:t>
            </a:r>
            <a:r>
              <a:rPr lang="el-GR" altLang="zh-CN" dirty="0"/>
              <a:t>! </a:t>
            </a:r>
            <a:br>
              <a:rPr lang="el-GR" altLang="zh-CN" dirty="0"/>
            </a:b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a-</a:t>
            </a:r>
            <a:r>
              <a:rPr lang="el-GR" altLang="zh-CN" i="1" u="none" strike="noStrike" dirty="0">
                <a:effectLst/>
                <a:latin typeface="Charis SIL" panose="02000500060000020004" pitchFamily="2" charset="0"/>
              </a:rPr>
              <a:t>χ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ʲa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-z-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batʂʾa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ʁa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-w-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də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tʷ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aaj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-la-fa-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qʾa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</a:t>
            </a:r>
            <a:r>
              <a:rPr lang="en-US" altLang="zh-CN" i="1" u="none" strike="noStrike" dirty="0" err="1">
                <a:effectLst/>
                <a:latin typeface="Charis SIL" panose="02000500060000020004" pitchFamily="2" charset="0"/>
              </a:rPr>
              <a:t>jtʾ</a:t>
            </a:r>
            <a:r>
              <a:rPr lang="en-US" altLang="zh-CN" i="1" u="none" strike="noStrike" dirty="0">
                <a:effectLst/>
                <a:latin typeface="Charis SIL" panose="02000500060000020004" pitchFamily="2" charset="0"/>
              </a:rPr>
              <a:t>-ma-da-</a:t>
            </a:r>
            <a:r>
              <a:rPr lang="el-GR" altLang="zh-CN" i="1" u="none" strike="noStrike" dirty="0">
                <a:effectLst/>
                <a:latin typeface="Charis SIL" panose="02000500060000020004" pitchFamily="2" charset="0"/>
              </a:rPr>
              <a:t>χ</a:t>
            </a:r>
            <a:br>
              <a:rPr lang="el-GR" altLang="zh-CN" dirty="0"/>
            </a:br>
            <a:r>
              <a:rPr lang="zh-CN" altLang="en-US" sz="2000" dirty="0"/>
              <a:t>他们</a:t>
            </a:r>
            <a:r>
              <a:rPr lang="en-US" altLang="zh-CN" sz="1600" dirty="0"/>
              <a:t>-</a:t>
            </a:r>
            <a:r>
              <a:rPr lang="zh-CN" altLang="en-US" sz="1600" dirty="0"/>
              <a:t>利益格</a:t>
            </a:r>
            <a:r>
              <a:rPr lang="en-US" altLang="zh-CN" sz="1600" dirty="0"/>
              <a:t>-</a:t>
            </a:r>
            <a:r>
              <a:rPr lang="zh-CN" altLang="en-US" sz="2000" dirty="0"/>
              <a:t>我</a:t>
            </a:r>
            <a:r>
              <a:rPr lang="en-US" altLang="zh-CN" sz="2000" dirty="0"/>
              <a:t>-</a:t>
            </a:r>
            <a:r>
              <a:rPr lang="zh-CN" altLang="en-US" sz="2000" dirty="0"/>
              <a:t>之下</a:t>
            </a:r>
            <a:r>
              <a:rPr lang="en-US" altLang="zh-CN" sz="1600" dirty="0"/>
              <a:t>-</a:t>
            </a:r>
            <a:r>
              <a:rPr lang="zh-CN" altLang="en-US" sz="1600" dirty="0"/>
              <a:t>夺格</a:t>
            </a:r>
            <a:r>
              <a:rPr lang="en-US" altLang="zh-CN" sz="1600" dirty="0"/>
              <a:t>-</a:t>
            </a:r>
            <a:r>
              <a:rPr lang="zh-CN" altLang="en-US" sz="2000" dirty="0"/>
              <a:t>你</a:t>
            </a:r>
            <a:r>
              <a:rPr lang="en-US" altLang="zh-CN" sz="1600" dirty="0"/>
              <a:t>-</a:t>
            </a:r>
            <a:r>
              <a:rPr lang="zh-CN" altLang="en-US" sz="1600" dirty="0"/>
              <a:t>使役</a:t>
            </a:r>
            <a:r>
              <a:rPr lang="en-US" altLang="zh-CN" sz="1600" dirty="0"/>
              <a:t>-</a:t>
            </a:r>
            <a:r>
              <a:rPr lang="zh-CN" altLang="en-US" sz="2000" dirty="0"/>
              <a:t>取</a:t>
            </a:r>
            <a:r>
              <a:rPr lang="en-US" altLang="zh-CN" sz="1600" dirty="0"/>
              <a:t>-</a:t>
            </a:r>
            <a:r>
              <a:rPr lang="zh-CN" altLang="en-US" sz="1600" dirty="0"/>
              <a:t>反复</a:t>
            </a:r>
            <a:r>
              <a:rPr lang="en-US" altLang="zh-CN" sz="1600" dirty="0"/>
              <a:t>-</a:t>
            </a:r>
            <a:r>
              <a:rPr lang="zh-CN" altLang="en-US" sz="2000" dirty="0"/>
              <a:t>全部</a:t>
            </a:r>
            <a:r>
              <a:rPr lang="en-US" altLang="zh-CN" sz="1600" dirty="0"/>
              <a:t>-</a:t>
            </a:r>
            <a:r>
              <a:rPr lang="zh-CN" altLang="en-US" sz="1600" dirty="0"/>
              <a:t>可能语气</a:t>
            </a:r>
            <a:r>
              <a:rPr lang="en-US" altLang="zh-CN" sz="1600" dirty="0"/>
              <a:t>-</a:t>
            </a:r>
            <a:r>
              <a:rPr lang="zh-CN" altLang="en-US" sz="1600" dirty="0"/>
              <a:t>过去式</a:t>
            </a:r>
            <a:r>
              <a:rPr lang="en-US" altLang="zh-CN" sz="1600" dirty="0"/>
              <a:t>-</a:t>
            </a:r>
            <a:r>
              <a:rPr lang="zh-CN" altLang="en-US" sz="1600" dirty="0"/>
              <a:t>未完成式</a:t>
            </a:r>
            <a:r>
              <a:rPr lang="en-US" altLang="zh-CN" sz="1600" dirty="0"/>
              <a:t>-</a:t>
            </a:r>
            <a:r>
              <a:rPr lang="zh-CN" altLang="en-US" sz="1600" dirty="0"/>
              <a:t>否定</a:t>
            </a:r>
            <a:r>
              <a:rPr lang="en-US" altLang="zh-CN" sz="1600" dirty="0"/>
              <a:t>-</a:t>
            </a:r>
            <a:r>
              <a:rPr lang="zh-CN" altLang="en-US" sz="1600" dirty="0"/>
              <a:t>条件语气</a:t>
            </a:r>
            <a:r>
              <a:rPr lang="en-US" altLang="zh-CN" sz="1600" dirty="0"/>
              <a:t>-</a:t>
            </a:r>
            <a:r>
              <a:rPr lang="zh-CN" altLang="en-US" sz="1600" dirty="0"/>
              <a:t>愿望语气</a:t>
            </a:r>
            <a:br>
              <a:rPr lang="zh-CN" altLang="en-US" dirty="0"/>
            </a:br>
            <a:r>
              <a:rPr lang="zh-CN" altLang="en-US" dirty="0"/>
              <a:t>“只望你从没有令他又为他们把我之下的全都拿出来</a:t>
            </a:r>
            <a:r>
              <a:rPr lang="en-US" altLang="zh-CN" dirty="0"/>
              <a:t>!”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2467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Polysynthetic Language</a:t>
            </a:r>
            <a:r>
              <a:rPr kumimoji="1" lang="zh-CN" altLang="en-US" dirty="0">
                <a:latin typeface="Lucida Bright" panose="02040602050505020304" pitchFamily="18" charset="0"/>
              </a:rPr>
              <a:t>多式综合语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78C130-0772-5040-B24B-1BE44C05F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0" i="0" u="none" strike="noStrike" dirty="0">
                <a:solidFill>
                  <a:srgbClr val="202122"/>
                </a:solidFill>
                <a:effectLst/>
                <a:latin typeface="Lucida Bright" panose="02040602050505020304" pitchFamily="18" charset="0"/>
              </a:rPr>
              <a:t>多式综合语走在“每个词都由极多的语素组成”的极端。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281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1E798F-E7DF-8541-9A86-9F2499F58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Key Concepts in Morphology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D42057-C7DB-E94D-ACC1-00F5EA080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Morpheme</a:t>
            </a:r>
            <a:r>
              <a:rPr kumimoji="1" lang="zh-CN" altLang="en-US" dirty="0">
                <a:latin typeface="Lucida Bright" panose="02040602050505020304" pitchFamily="18" charset="0"/>
              </a:rPr>
              <a:t> 语素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Allomorph</a:t>
            </a:r>
            <a:r>
              <a:rPr kumimoji="1" lang="zh-CN" altLang="en-US" dirty="0">
                <a:latin typeface="Lucida Bright" panose="02040602050505020304" pitchFamily="18" charset="0"/>
              </a:rPr>
              <a:t> 语素变体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sz="20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58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0E6B6-0C1A-5940-873A-ABAA1995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Morphological Division of Languages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cxnSp>
        <p:nvCxnSpPr>
          <p:cNvPr id="5" name="直线箭头连接符 4">
            <a:extLst>
              <a:ext uri="{FF2B5EF4-FFF2-40B4-BE49-F238E27FC236}">
                <a16:creationId xmlns:a16="http://schemas.microsoft.com/office/drawing/2014/main" id="{1B8A8744-44DF-B34B-A3F7-58137D4CE6D4}"/>
              </a:ext>
            </a:extLst>
          </p:cNvPr>
          <p:cNvCxnSpPr>
            <a:cxnSpLocks/>
          </p:cNvCxnSpPr>
          <p:nvPr/>
        </p:nvCxnSpPr>
        <p:spPr>
          <a:xfrm>
            <a:off x="2536317" y="3759933"/>
            <a:ext cx="7119366" cy="0"/>
          </a:xfrm>
          <a:prstGeom prst="straightConnector1">
            <a:avLst/>
          </a:prstGeom>
          <a:ln w="3492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8FE388A5-A3F8-1E42-887E-D62802B03BE5}"/>
              </a:ext>
            </a:extLst>
          </p:cNvPr>
          <p:cNvSpPr txBox="1"/>
          <p:nvPr/>
        </p:nvSpPr>
        <p:spPr>
          <a:xfrm>
            <a:off x="2312302" y="38938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Lucida Bright" panose="02040602050505020304" pitchFamily="18" charset="0"/>
              </a:rPr>
              <a:t>分析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EEF6362-E5F0-114C-96FB-F3F69014B8FC}"/>
              </a:ext>
            </a:extLst>
          </p:cNvPr>
          <p:cNvSpPr txBox="1"/>
          <p:nvPr/>
        </p:nvSpPr>
        <p:spPr>
          <a:xfrm>
            <a:off x="9113515" y="38938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Lucida Bright" panose="02040602050505020304" pitchFamily="18" charset="0"/>
              </a:rPr>
              <a:t>综合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566830A-7AC7-1949-AF1D-5C2EC9279A25}"/>
              </a:ext>
            </a:extLst>
          </p:cNvPr>
          <p:cNvSpPr txBox="1"/>
          <p:nvPr/>
        </p:nvSpPr>
        <p:spPr>
          <a:xfrm>
            <a:off x="2035177" y="3138994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latin typeface="Lucida Bright" panose="02040602050505020304" pitchFamily="18" charset="0"/>
              </a:rPr>
              <a:t>分析语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F1B2769-44E5-4540-8C8D-4C3B8A3BA72E}"/>
              </a:ext>
            </a:extLst>
          </p:cNvPr>
          <p:cNvSpPr txBox="1"/>
          <p:nvPr/>
        </p:nvSpPr>
        <p:spPr>
          <a:xfrm>
            <a:off x="4567556" y="3138994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latin typeface="Lucida Bright" panose="02040602050505020304" pitchFamily="18" charset="0"/>
              </a:rPr>
              <a:t>屈折语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9BF5601-5BC1-A045-A107-8BFDE37B1857}"/>
              </a:ext>
            </a:extLst>
          </p:cNvPr>
          <p:cNvSpPr txBox="1"/>
          <p:nvPr/>
        </p:nvSpPr>
        <p:spPr>
          <a:xfrm>
            <a:off x="6789473" y="315273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latin typeface="Lucida Bright" panose="02040602050505020304" pitchFamily="18" charset="0"/>
              </a:rPr>
              <a:t>黏着语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90F951F-0A8B-D545-9E22-A3DB389DBE9D}"/>
              </a:ext>
            </a:extLst>
          </p:cNvPr>
          <p:cNvSpPr txBox="1"/>
          <p:nvPr/>
        </p:nvSpPr>
        <p:spPr>
          <a:xfrm>
            <a:off x="8709540" y="315273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latin typeface="Lucida Bright" panose="02040602050505020304" pitchFamily="18" charset="0"/>
              </a:rPr>
              <a:t>多式综合语</a:t>
            </a:r>
          </a:p>
        </p:txBody>
      </p:sp>
    </p:spTree>
    <p:extLst>
      <p:ext uri="{BB962C8B-B14F-4D97-AF65-F5344CB8AC3E}">
        <p14:creationId xmlns:p14="http://schemas.microsoft.com/office/powerpoint/2010/main" val="2346710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B74AB1-7F78-0A42-89AA-CC61006A0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Types</a:t>
            </a:r>
            <a:r>
              <a:rPr kumimoji="1" lang="zh-CN" altLang="en-US" dirty="0">
                <a:latin typeface="Lucida Bright" panose="02040602050505020304" pitchFamily="18" charset="0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</a:rPr>
              <a:t>of</a:t>
            </a:r>
            <a:r>
              <a:rPr kumimoji="1" lang="zh-CN" altLang="en-US" dirty="0">
                <a:latin typeface="Lucida Bright" panose="02040602050505020304" pitchFamily="18" charset="0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</a:rPr>
              <a:t>Morpheme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89A030-AF88-2143-A8BC-9D1B02AE2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>
                <a:latin typeface="Lucida Bright" panose="02040602050505020304" pitchFamily="18" charset="0"/>
              </a:rPr>
              <a:t>词根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zh-CN" altLang="en-US" dirty="0">
                <a:latin typeface="Lucida Bright" panose="02040602050505020304" pitchFamily="18" charset="0"/>
              </a:rPr>
              <a:t>词干 </a:t>
            </a:r>
            <a:r>
              <a:rPr kumimoji="1" lang="en-US" altLang="zh-CN" dirty="0">
                <a:latin typeface="Lucida Bright" panose="02040602050505020304" pitchFamily="18" charset="0"/>
              </a:rPr>
              <a:t>=</a:t>
            </a:r>
            <a:r>
              <a:rPr kumimoji="1" lang="zh-CN" altLang="en-US" dirty="0">
                <a:latin typeface="Lucida Bright" panose="02040602050505020304" pitchFamily="18" charset="0"/>
              </a:rPr>
              <a:t> 词根 </a:t>
            </a:r>
            <a:r>
              <a:rPr kumimoji="1" lang="en-US" altLang="zh-CN" dirty="0">
                <a:latin typeface="Lucida Bright" panose="02040602050505020304" pitchFamily="18" charset="0"/>
              </a:rPr>
              <a:t>+</a:t>
            </a:r>
            <a:r>
              <a:rPr kumimoji="1" lang="zh-CN" altLang="en-US" dirty="0">
                <a:latin typeface="Lucida Bright" panose="02040602050505020304" pitchFamily="18" charset="0"/>
              </a:rPr>
              <a:t> 黏着语素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Affix</a:t>
            </a:r>
            <a:r>
              <a:rPr kumimoji="1" lang="zh-CN" altLang="en-US" dirty="0">
                <a:latin typeface="Lucida Bright" panose="02040602050505020304" pitchFamily="18" charset="0"/>
              </a:rPr>
              <a:t> 词缀 </a:t>
            </a:r>
            <a:r>
              <a:rPr kumimoji="1" lang="en-US" altLang="zh-CN" dirty="0">
                <a:latin typeface="Lucida Bright" panose="02040602050505020304" pitchFamily="18" charset="0"/>
              </a:rPr>
              <a:t>: </a:t>
            </a: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Prefix</a:t>
            </a:r>
            <a:r>
              <a:rPr kumimoji="1" lang="zh-CN" altLang="en-US" dirty="0">
                <a:latin typeface="Lucida Bright" panose="02040602050505020304" pitchFamily="18" charset="0"/>
              </a:rPr>
              <a:t> 前缀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Suffix</a:t>
            </a:r>
            <a:r>
              <a:rPr kumimoji="1" lang="zh-CN" altLang="en-US" dirty="0">
                <a:latin typeface="Lucida Bright" panose="02040602050505020304" pitchFamily="18" charset="0"/>
              </a:rPr>
              <a:t> 后缀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Infix</a:t>
            </a:r>
            <a:r>
              <a:rPr kumimoji="1" lang="zh-CN" altLang="en-US" dirty="0">
                <a:latin typeface="Lucida Bright" panose="02040602050505020304" pitchFamily="18" charset="0"/>
              </a:rPr>
              <a:t> 中缀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Circumfix</a:t>
            </a:r>
            <a:r>
              <a:rPr kumimoji="1" lang="zh-CN" altLang="en-US" dirty="0">
                <a:latin typeface="Lucida Bright" panose="02040602050505020304" pitchFamily="18" charset="0"/>
              </a:rPr>
              <a:t> 环缀</a:t>
            </a:r>
          </a:p>
        </p:txBody>
      </p:sp>
    </p:spTree>
    <p:extLst>
      <p:ext uri="{BB962C8B-B14F-4D97-AF65-F5344CB8AC3E}">
        <p14:creationId xmlns:p14="http://schemas.microsoft.com/office/powerpoint/2010/main" val="262507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3CD788-0F21-344B-AB0E-8B2DCFD0F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Is this an infix?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7D5657-B61D-904F-8F98-4E338B8604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mother</a:t>
            </a:r>
            <a:r>
              <a:rPr kumimoji="1" lang="en-US" altLang="zh-CN" b="1" dirty="0">
                <a:latin typeface="Lucida Bright" panose="02040602050505020304" pitchFamily="18" charset="0"/>
              </a:rPr>
              <a:t>s</a:t>
            </a:r>
            <a:r>
              <a:rPr kumimoji="1" lang="en-US" altLang="zh-CN" dirty="0">
                <a:latin typeface="Lucida Bright" panose="02040602050505020304" pitchFamily="18" charset="0"/>
              </a:rPr>
              <a:t>-in-law</a:t>
            </a:r>
            <a:r>
              <a:rPr kumimoji="1" lang="zh-CN" altLang="en-US" dirty="0">
                <a:latin typeface="Lucida Bright" panose="02040602050505020304" pitchFamily="18" charset="0"/>
              </a:rPr>
              <a:t>（岳母</a:t>
            </a:r>
            <a:r>
              <a:rPr kumimoji="1" lang="en-US" altLang="zh-CN" dirty="0">
                <a:latin typeface="Lucida Bright" panose="02040602050505020304" pitchFamily="18" charset="0"/>
              </a:rPr>
              <a:t>/</a:t>
            </a:r>
            <a:r>
              <a:rPr kumimoji="1" lang="zh-CN" altLang="en-US" dirty="0">
                <a:latin typeface="Lucida Bright" panose="02040602050505020304" pitchFamily="18" charset="0"/>
              </a:rPr>
              <a:t>婆婆） 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passer</a:t>
            </a:r>
            <a:r>
              <a:rPr kumimoji="1" lang="en-US" altLang="zh-CN" b="1" dirty="0">
                <a:latin typeface="Lucida Bright" panose="02040602050505020304" pitchFamily="18" charset="0"/>
              </a:rPr>
              <a:t>s</a:t>
            </a:r>
            <a:r>
              <a:rPr kumimoji="1" lang="en-US" altLang="zh-CN" dirty="0">
                <a:latin typeface="Lucida Bright" panose="02040602050505020304" pitchFamily="18" charset="0"/>
              </a:rPr>
              <a:t>-by</a:t>
            </a:r>
            <a:r>
              <a:rPr kumimoji="1" lang="zh-CN" altLang="en-US" dirty="0">
                <a:latin typeface="Lucida Bright" panose="02040602050505020304" pitchFamily="18" charset="0"/>
              </a:rPr>
              <a:t>（过路人）</a:t>
            </a:r>
          </a:p>
        </p:txBody>
      </p:sp>
    </p:spTree>
    <p:extLst>
      <p:ext uri="{BB962C8B-B14F-4D97-AF65-F5344CB8AC3E}">
        <p14:creationId xmlns:p14="http://schemas.microsoft.com/office/powerpoint/2010/main" val="805630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9C1197-51F5-F04D-8774-58004F46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形态变化 </a:t>
            </a:r>
            <a:r>
              <a:rPr kumimoji="1" lang="en-US" altLang="zh-CN" dirty="0"/>
              <a:t>=</a:t>
            </a:r>
            <a:r>
              <a:rPr kumimoji="1" lang="zh-CN" altLang="en-US" dirty="0"/>
              <a:t> 造词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02B65A-1185-6049-940B-3C8A9ECF3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/>
              <a:t>派生</a:t>
            </a:r>
            <a:endParaRPr kumimoji="1" lang="en-US" altLang="zh-CN" dirty="0"/>
          </a:p>
          <a:p>
            <a:r>
              <a:rPr kumimoji="1" lang="zh-CN" altLang="en-US" dirty="0"/>
              <a:t>复合</a:t>
            </a:r>
            <a:endParaRPr kumimoji="1" lang="en-US" altLang="zh-CN" dirty="0"/>
          </a:p>
          <a:p>
            <a:r>
              <a:rPr kumimoji="1" lang="zh-CN" altLang="en-US" dirty="0"/>
              <a:t>屈折</a:t>
            </a:r>
            <a:endParaRPr kumimoji="1" lang="en-US" altLang="zh-CN" dirty="0"/>
          </a:p>
          <a:p>
            <a:pPr marL="0" indent="0">
              <a:buNone/>
            </a:pPr>
            <a:r>
              <a:rPr kumimoji="1" lang="zh-CN" altLang="en-US" dirty="0"/>
              <a:t>次要：</a:t>
            </a:r>
            <a:endParaRPr kumimoji="1" lang="en-US" altLang="zh-CN" dirty="0"/>
          </a:p>
          <a:p>
            <a:r>
              <a:rPr kumimoji="1" lang="zh-CN" altLang="en-US" dirty="0"/>
              <a:t>新造</a:t>
            </a:r>
            <a:endParaRPr kumimoji="1" lang="en-US" altLang="zh-CN" dirty="0"/>
          </a:p>
          <a:p>
            <a:r>
              <a:rPr kumimoji="1" lang="zh-CN" altLang="en-US" dirty="0"/>
              <a:t>截搭</a:t>
            </a:r>
            <a:endParaRPr kumimoji="1" lang="en-US" altLang="zh-CN" dirty="0"/>
          </a:p>
          <a:p>
            <a:r>
              <a:rPr kumimoji="1" lang="zh-CN" altLang="en-US" dirty="0"/>
              <a:t>逆构</a:t>
            </a:r>
            <a:endParaRPr kumimoji="1" lang="en-US" altLang="zh-CN" dirty="0"/>
          </a:p>
          <a:p>
            <a:r>
              <a:rPr kumimoji="1" lang="zh-CN" altLang="en-US" dirty="0"/>
              <a:t>截短</a:t>
            </a:r>
            <a:endParaRPr kumimoji="1" lang="en-US" altLang="zh-CN" dirty="0"/>
          </a:p>
          <a:p>
            <a:r>
              <a:rPr kumimoji="1" lang="zh-CN" altLang="en-US" dirty="0"/>
              <a:t>缩略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5470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589C2C-CC72-1A4A-89BB-E8F7050B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Morpheme</a:t>
            </a:r>
            <a:r>
              <a:rPr kumimoji="1" lang="zh-CN" altLang="en-US" dirty="0">
                <a:latin typeface="Lucida Bright" panose="02040602050505020304" pitchFamily="18" charset="0"/>
              </a:rPr>
              <a:t> 语素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461F5D-7C69-434C-9FAD-6A96A2A50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>
                <a:latin typeface="Lucida Bright" panose="02040602050505020304" pitchFamily="18" charset="0"/>
              </a:rPr>
              <a:t>The smallest meaningful unit in a language</a:t>
            </a:r>
          </a:p>
          <a:p>
            <a:r>
              <a:rPr kumimoji="1" lang="en-US" altLang="zh-CN" dirty="0">
                <a:latin typeface="Lucida Bright" panose="02040602050505020304" pitchFamily="18" charset="0"/>
              </a:rPr>
              <a:t>Cannot be further divided into smaller parts that have independent meaning or grammatical function</a:t>
            </a:r>
          </a:p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un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- </a:t>
            </a:r>
            <a:r>
              <a:rPr kumimoji="1" lang="en-US" altLang="zh-CN" dirty="0">
                <a:latin typeface="Lucida Bright" panose="02040602050505020304" pitchFamily="18" charset="0"/>
              </a:rPr>
              <a:t>lock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 -</a:t>
            </a:r>
            <a:r>
              <a:rPr kumimoji="1" lang="en-US" altLang="zh-CN" dirty="0">
                <a:latin typeface="Lucida Bright" panose="02040602050505020304" pitchFamily="18" charset="0"/>
              </a:rPr>
              <a:t>able;</a:t>
            </a: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、水；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dirty="0">
                <a:latin typeface="Lucida Bright" panose="02040602050505020304" pitchFamily="18" charset="0"/>
              </a:rPr>
              <a:t>啤酒</a:t>
            </a:r>
            <a:r>
              <a:rPr kumimoji="1" lang="en-US" altLang="zh-CN" dirty="0">
                <a:latin typeface="Lucida Bright" panose="02040602050505020304" pitchFamily="18" charset="0"/>
              </a:rPr>
              <a:t>;</a:t>
            </a:r>
          </a:p>
          <a:p>
            <a:endParaRPr kumimoji="1" lang="en-US" altLang="zh-CN" dirty="0">
              <a:latin typeface="Lucida Bright" panose="02040602050505020304" pitchFamily="18" charset="0"/>
            </a:endParaRPr>
          </a:p>
          <a:p>
            <a:endParaRPr kumimoji="1" lang="zh-CN" altLang="en-US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34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BB8718-D301-554E-95B1-C7370627E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345749C-D430-EC4C-98FB-4B8474A63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un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- </a:t>
            </a:r>
            <a:r>
              <a:rPr kumimoji="1" lang="en-US" altLang="zh-CN" dirty="0">
                <a:latin typeface="Lucida Bright" panose="02040602050505020304" pitchFamily="18" charset="0"/>
              </a:rPr>
              <a:t>lock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 -</a:t>
            </a:r>
            <a:r>
              <a:rPr kumimoji="1" lang="en-US" altLang="zh-CN" dirty="0">
                <a:latin typeface="Lucida Bright" panose="02040602050505020304" pitchFamily="18" charset="0"/>
              </a:rPr>
              <a:t>able;</a:t>
            </a: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、水；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dirty="0">
                <a:latin typeface="Lucida Bright" panose="02040602050505020304" pitchFamily="18" charset="0"/>
              </a:rPr>
              <a:t>啤酒</a:t>
            </a:r>
            <a:r>
              <a:rPr kumimoji="1" lang="en-US" altLang="zh-CN" dirty="0">
                <a:latin typeface="Lucida Bright" panose="020406020505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228093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B4B35-0464-5B41-988A-2A256C47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b="1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8E65A2-4B08-E941-A526-936DB2530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、水；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dirty="0">
                <a:latin typeface="Lucida Bright" panose="02040602050505020304" pitchFamily="18" charset="0"/>
              </a:rPr>
              <a:t>啤酒</a:t>
            </a:r>
            <a:r>
              <a:rPr kumimoji="1" lang="en-US" altLang="zh-CN" dirty="0">
                <a:latin typeface="Lucida Bright" panose="02040602050505020304" pitchFamily="18" charset="0"/>
              </a:rPr>
              <a:t>;</a:t>
            </a: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en-US" altLang="zh-CN" sz="6600" dirty="0">
                <a:latin typeface="Lucida Bright" panose="02040602050505020304" pitchFamily="18" charset="0"/>
              </a:rPr>
              <a:t>un-	lock	able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;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46134D6-75CC-5249-88C2-A44F2107F509}"/>
              </a:ext>
            </a:extLst>
          </p:cNvPr>
          <p:cNvSpPr txBox="1"/>
          <p:nvPr/>
        </p:nvSpPr>
        <p:spPr>
          <a:xfrm>
            <a:off x="6091004" y="1690688"/>
            <a:ext cx="610099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400" b="1" dirty="0">
                <a:latin typeface="Lucida Bright" panose="02040602050505020304" pitchFamily="18" charset="0"/>
              </a:rPr>
              <a:t>Free morpheme </a:t>
            </a:r>
            <a:r>
              <a:rPr kumimoji="1" lang="zh-CN" altLang="en-US" sz="2400" b="1" dirty="0">
                <a:latin typeface="Lucida Bright" panose="02040602050505020304" pitchFamily="18" charset="0"/>
              </a:rPr>
              <a:t>自由语素 </a:t>
            </a:r>
            <a:r>
              <a:rPr kumimoji="1" lang="en-US" altLang="zh-CN" b="1" dirty="0"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latin typeface="Lucida Bright" panose="02040602050505020304" pitchFamily="18" charset="0"/>
              </a:rPr>
              <a:t>成词语素</a:t>
            </a:r>
            <a:r>
              <a:rPr kumimoji="1" lang="zh-CN" altLang="en-US" sz="2400" b="1" dirty="0">
                <a:latin typeface="Lucida Bright" panose="02040602050505020304" pitchFamily="18" charset="0"/>
              </a:rPr>
              <a:t>：</a:t>
            </a:r>
            <a:endParaRPr kumimoji="1" lang="en-US" altLang="zh-CN" sz="2400" b="1" dirty="0">
              <a:latin typeface="Lucida Bright" panose="02040602050505020304" pitchFamily="18" charset="0"/>
            </a:endParaRPr>
          </a:p>
          <a:p>
            <a:r>
              <a:rPr kumimoji="1" lang="zh-CN" altLang="en-US" sz="2400" dirty="0">
                <a:latin typeface="Lucida Bright" panose="02040602050505020304" pitchFamily="18" charset="0"/>
              </a:rPr>
              <a:t>可以单独构成词，也可以和其他语素构成词。</a:t>
            </a:r>
            <a:endParaRPr kumimoji="1" lang="en-US" altLang="zh-CN" sz="2400" dirty="0">
              <a:latin typeface="Lucida Bright" panose="02040602050505020304" pitchFamily="18" charset="0"/>
            </a:endParaRPr>
          </a:p>
          <a:p>
            <a:endParaRPr kumimoji="1" lang="en-US" altLang="zh-CN" sz="2400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sz="2400" b="1" dirty="0">
                <a:latin typeface="Lucida Bright" panose="02040602050505020304" pitchFamily="18" charset="0"/>
              </a:rPr>
              <a:t>Bounded morpheme</a:t>
            </a:r>
            <a:r>
              <a:rPr kumimoji="1" lang="zh-CN" altLang="en-US" sz="2400" b="1" dirty="0">
                <a:latin typeface="Lucida Bright" panose="02040602050505020304" pitchFamily="18" charset="0"/>
              </a:rPr>
              <a:t> 黏着语素 </a:t>
            </a:r>
            <a:r>
              <a:rPr kumimoji="1" lang="en-US" altLang="zh-CN" b="1" dirty="0"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latin typeface="Lucida Bright" panose="02040602050505020304" pitchFamily="18" charset="0"/>
              </a:rPr>
              <a:t>不成词语素</a:t>
            </a:r>
            <a:r>
              <a:rPr kumimoji="1" lang="en-US" altLang="zh-CN" b="1" dirty="0"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latin typeface="Lucida Bright" panose="02040602050505020304" pitchFamily="18" charset="0"/>
              </a:rPr>
              <a:t>规范语素</a:t>
            </a:r>
            <a:r>
              <a:rPr kumimoji="1" lang="en-US" altLang="zh-CN" b="1" dirty="0"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latin typeface="Lucida Bright" panose="02040602050505020304" pitchFamily="18" charset="0"/>
              </a:rPr>
              <a:t>不自由语素</a:t>
            </a:r>
            <a:r>
              <a:rPr kumimoji="1" lang="zh-CN" altLang="en-US" sz="2400" b="1" dirty="0">
                <a:latin typeface="Lucida Bright" panose="02040602050505020304" pitchFamily="18" charset="0"/>
              </a:rPr>
              <a:t>：</a:t>
            </a:r>
            <a:endParaRPr kumimoji="1" lang="en-US" altLang="zh-CN" sz="2400" b="1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Lucida Bright" panose="02040602050505020304" pitchFamily="18" charset="0"/>
              </a:rPr>
              <a:t>不能独立构词的语素，必须和自由语素或规范语素自己构成词。</a:t>
            </a:r>
          </a:p>
        </p:txBody>
      </p:sp>
    </p:spTree>
    <p:extLst>
      <p:ext uri="{BB962C8B-B14F-4D97-AF65-F5344CB8AC3E}">
        <p14:creationId xmlns:p14="http://schemas.microsoft.com/office/powerpoint/2010/main" val="15452621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B4B35-0464-5B41-988A-2A256C47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b="1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8E65A2-4B08-E941-A526-936DB2530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、水；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dirty="0">
                <a:latin typeface="Lucida Bright" panose="02040602050505020304" pitchFamily="18" charset="0"/>
              </a:rPr>
              <a:t>啤酒</a:t>
            </a:r>
            <a:r>
              <a:rPr kumimoji="1" lang="en-US" altLang="zh-CN" dirty="0">
                <a:latin typeface="Lucida Bright" panose="02040602050505020304" pitchFamily="18" charset="0"/>
              </a:rPr>
              <a:t>;</a:t>
            </a: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en-US" altLang="zh-CN" sz="6600" dirty="0">
                <a:solidFill>
                  <a:srgbClr val="00B050"/>
                </a:solidFill>
                <a:latin typeface="Lucida Bright" panose="02040602050505020304" pitchFamily="18" charset="0"/>
              </a:rPr>
              <a:t>un-</a:t>
            </a:r>
            <a:r>
              <a:rPr kumimoji="1" lang="en-US" altLang="zh-CN" sz="6600" dirty="0">
                <a:latin typeface="Lucida Bright" panose="02040602050505020304" pitchFamily="18" charset="0"/>
              </a:rPr>
              <a:t>	</a:t>
            </a:r>
            <a:r>
              <a:rPr kumimoji="1" lang="en-US" altLang="zh-CN" sz="6600" dirty="0">
                <a:solidFill>
                  <a:srgbClr val="FF0000"/>
                </a:solidFill>
                <a:latin typeface="Lucida Bright" panose="02040602050505020304" pitchFamily="18" charset="0"/>
              </a:rPr>
              <a:t>lock	able</a:t>
            </a:r>
            <a:r>
              <a:rPr kumimoji="1" lang="en-US" altLang="zh-CN" sz="100" dirty="0">
                <a:solidFill>
                  <a:srgbClr val="FF0000"/>
                </a:solidFill>
                <a:latin typeface="Lucida Bright" panose="02040602050505020304" pitchFamily="18" charset="0"/>
              </a:rPr>
              <a:t>;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46134D6-75CC-5249-88C2-A44F2107F509}"/>
              </a:ext>
            </a:extLst>
          </p:cNvPr>
          <p:cNvSpPr txBox="1"/>
          <p:nvPr/>
        </p:nvSpPr>
        <p:spPr>
          <a:xfrm>
            <a:off x="6091004" y="1690688"/>
            <a:ext cx="610099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400" b="1" dirty="0">
                <a:solidFill>
                  <a:srgbClr val="FF0000"/>
                </a:solidFill>
                <a:latin typeface="Lucida Bright" panose="02040602050505020304" pitchFamily="18" charset="0"/>
              </a:rPr>
              <a:t>Free morpheme </a:t>
            </a:r>
            <a:r>
              <a:rPr kumimoji="1" lang="zh-CN" altLang="en-US" sz="2400" b="1" dirty="0">
                <a:solidFill>
                  <a:srgbClr val="FF0000"/>
                </a:solidFill>
                <a:latin typeface="Lucida Bright" panose="02040602050505020304" pitchFamily="18" charset="0"/>
              </a:rPr>
              <a:t>自由语素 </a:t>
            </a:r>
            <a:r>
              <a:rPr kumimoji="1" lang="en-US" altLang="zh-CN" b="1" dirty="0">
                <a:solidFill>
                  <a:srgbClr val="FF0000"/>
                </a:solidFill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solidFill>
                  <a:srgbClr val="FF0000"/>
                </a:solidFill>
                <a:latin typeface="Lucida Bright" panose="02040602050505020304" pitchFamily="18" charset="0"/>
              </a:rPr>
              <a:t>成词语素</a:t>
            </a:r>
            <a:r>
              <a:rPr kumimoji="1" lang="zh-CN" altLang="en-US" sz="2400" b="1" dirty="0">
                <a:solidFill>
                  <a:srgbClr val="FF0000"/>
                </a:solidFill>
                <a:latin typeface="Lucida Bright" panose="02040602050505020304" pitchFamily="18" charset="0"/>
              </a:rPr>
              <a:t>：</a:t>
            </a:r>
            <a:endParaRPr kumimoji="1" lang="en-US" altLang="zh-CN" sz="2400" b="1" dirty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r>
              <a:rPr kumimoji="1" lang="zh-CN" altLang="en-US" sz="2400" dirty="0">
                <a:latin typeface="Lucida Bright" panose="02040602050505020304" pitchFamily="18" charset="0"/>
              </a:rPr>
              <a:t>可以单独构成词，也可以和其他语素构成词。</a:t>
            </a:r>
            <a:endParaRPr kumimoji="1" lang="en-US" altLang="zh-CN" sz="2400" dirty="0">
              <a:latin typeface="Lucida Bright" panose="02040602050505020304" pitchFamily="18" charset="0"/>
            </a:endParaRPr>
          </a:p>
          <a:p>
            <a:endParaRPr kumimoji="1" lang="en-US" altLang="zh-CN" sz="2400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sz="2400" b="1" dirty="0">
                <a:solidFill>
                  <a:srgbClr val="00B050"/>
                </a:solidFill>
                <a:latin typeface="Lucida Bright" panose="02040602050505020304" pitchFamily="18" charset="0"/>
              </a:rPr>
              <a:t>Bounded morpheme</a:t>
            </a:r>
            <a:r>
              <a:rPr kumimoji="1" lang="zh-CN" altLang="en-US" sz="2400" b="1" dirty="0">
                <a:solidFill>
                  <a:srgbClr val="00B050"/>
                </a:solidFill>
                <a:latin typeface="Lucida Bright" panose="02040602050505020304" pitchFamily="18" charset="0"/>
              </a:rPr>
              <a:t> 黏着语素 </a:t>
            </a:r>
            <a:r>
              <a:rPr kumimoji="1" lang="en-US" altLang="zh-CN" b="1" dirty="0">
                <a:solidFill>
                  <a:srgbClr val="00B050"/>
                </a:solidFill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solidFill>
                  <a:srgbClr val="00B050"/>
                </a:solidFill>
                <a:latin typeface="Lucida Bright" panose="02040602050505020304" pitchFamily="18" charset="0"/>
              </a:rPr>
              <a:t>不成词语素</a:t>
            </a:r>
            <a:r>
              <a:rPr kumimoji="1" lang="en-US" altLang="zh-CN" b="1" dirty="0">
                <a:solidFill>
                  <a:srgbClr val="00B050"/>
                </a:solidFill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solidFill>
                  <a:srgbClr val="00B050"/>
                </a:solidFill>
                <a:latin typeface="Lucida Bright" panose="02040602050505020304" pitchFamily="18" charset="0"/>
              </a:rPr>
              <a:t>规范语素</a:t>
            </a:r>
            <a:r>
              <a:rPr kumimoji="1" lang="en-US" altLang="zh-CN" b="1" dirty="0">
                <a:solidFill>
                  <a:srgbClr val="00B050"/>
                </a:solidFill>
                <a:latin typeface="Lucida Bright" panose="02040602050505020304" pitchFamily="18" charset="0"/>
              </a:rPr>
              <a:t>/</a:t>
            </a:r>
            <a:r>
              <a:rPr kumimoji="1" lang="zh-CN" altLang="en-US" b="1" dirty="0">
                <a:solidFill>
                  <a:srgbClr val="00B050"/>
                </a:solidFill>
                <a:latin typeface="Lucida Bright" panose="02040602050505020304" pitchFamily="18" charset="0"/>
              </a:rPr>
              <a:t>不自由语素</a:t>
            </a:r>
            <a:r>
              <a:rPr kumimoji="1" lang="zh-CN" altLang="en-US" sz="2400" b="1" dirty="0">
                <a:solidFill>
                  <a:srgbClr val="00B050"/>
                </a:solidFill>
                <a:latin typeface="Lucida Bright" panose="02040602050505020304" pitchFamily="18" charset="0"/>
              </a:rPr>
              <a:t>：</a:t>
            </a:r>
            <a:endParaRPr kumimoji="1" lang="en-US" altLang="zh-CN" sz="2400" b="1" dirty="0">
              <a:solidFill>
                <a:srgbClr val="00B050"/>
              </a:solidFill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sz="2400" dirty="0">
                <a:latin typeface="Lucida Bright" panose="02040602050505020304" pitchFamily="18" charset="0"/>
              </a:rPr>
              <a:t>不能独立构词的语素，必须和自由语素或黏着语素自己构成词。</a:t>
            </a:r>
          </a:p>
        </p:txBody>
      </p:sp>
    </p:spTree>
    <p:extLst>
      <p:ext uri="{BB962C8B-B14F-4D97-AF65-F5344CB8AC3E}">
        <p14:creationId xmlns:p14="http://schemas.microsoft.com/office/powerpoint/2010/main" val="3414341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B4B35-0464-5B41-988A-2A256C47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b="1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8E65A2-4B08-E941-A526-936DB2530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un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- </a:t>
            </a:r>
            <a:r>
              <a:rPr kumimoji="1" lang="en-US" altLang="zh-CN" dirty="0">
                <a:latin typeface="Lucida Bright" panose="02040602050505020304" pitchFamily="18" charset="0"/>
              </a:rPr>
              <a:t>lock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 -</a:t>
            </a:r>
            <a:r>
              <a:rPr kumimoji="1" lang="en-US" altLang="zh-CN" dirty="0">
                <a:latin typeface="Lucida Bright" panose="02040602050505020304" pitchFamily="18" charset="0"/>
              </a:rPr>
              <a:t>able;</a:t>
            </a: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dirty="0">
                <a:latin typeface="Lucida Bright" panose="02040602050505020304" pitchFamily="18" charset="0"/>
              </a:rPr>
              <a:t>啤酒</a:t>
            </a:r>
            <a:r>
              <a:rPr kumimoji="1" lang="en-US" altLang="zh-CN" dirty="0">
                <a:latin typeface="Lucida Bright" panose="02040602050505020304" pitchFamily="18" charset="0"/>
              </a:rPr>
              <a:t>;</a:t>
            </a: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zh-CN" altLang="en-US" sz="4400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3600" dirty="0">
                <a:latin typeface="Lucida Bright" panose="02040602050505020304" pitchFamily="18" charset="0"/>
              </a:rPr>
              <a:t>儿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3600" dirty="0">
                <a:latin typeface="Lucida Bright" panose="02040602050505020304" pitchFamily="18" charset="0"/>
              </a:rPr>
              <a:t>儿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、水；</a:t>
            </a:r>
            <a:endParaRPr kumimoji="1" lang="en-US" altLang="zh-CN" sz="4400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zh-CN" altLang="en-US" sz="4400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sz="4400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endParaRPr kumimoji="1" lang="en-US" altLang="zh-CN" sz="4400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3370D3A-522D-8F41-BD66-88109838E40D}"/>
              </a:ext>
            </a:extLst>
          </p:cNvPr>
          <p:cNvSpPr txBox="1"/>
          <p:nvPr/>
        </p:nvSpPr>
        <p:spPr>
          <a:xfrm>
            <a:off x="5696262" y="1690688"/>
            <a:ext cx="61009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>
                <a:latin typeface="Lucida Bright" panose="02040602050505020304" pitchFamily="18" charset="0"/>
              </a:rPr>
              <a:t>虚语素：没有实际意义，也不存在任何语法功能的语素。与实语素相对。</a:t>
            </a:r>
            <a:endParaRPr kumimoji="1" lang="en-US" altLang="zh-CN" sz="2400" dirty="0">
              <a:latin typeface="Lucida Bright" panose="02040602050505020304" pitchFamily="18" charset="0"/>
            </a:endParaRPr>
          </a:p>
          <a:p>
            <a:endParaRPr lang="en-US" altLang="zh-CN" sz="2400" b="0" i="0" u="none" strike="noStrike" dirty="0">
              <a:solidFill>
                <a:srgbClr val="202122"/>
              </a:solidFill>
              <a:effectLst/>
              <a:latin typeface="Lucida Bright" panose="02040602050505020304" pitchFamily="18" charset="0"/>
            </a:endParaRPr>
          </a:p>
          <a:p>
            <a:r>
              <a:rPr lang="zh-CN" altLang="en-US" sz="2400" b="0" i="0" u="none" strike="noStrike" dirty="0">
                <a:solidFill>
                  <a:srgbClr val="202122"/>
                </a:solidFill>
                <a:effectLst/>
                <a:latin typeface="Lucida Bright" panose="02040602050505020304" pitchFamily="18" charset="0"/>
              </a:rPr>
              <a:t>自由语素大多数是实语素；规范语素可以是实语素，也可以是虚语素。</a:t>
            </a:r>
            <a:endParaRPr kumimoji="1" lang="en-US" altLang="zh-CN" sz="2400" dirty="0">
              <a:latin typeface="Lucida Bright" panose="02040602050505020304" pitchFamily="18" charset="0"/>
            </a:endParaRPr>
          </a:p>
          <a:p>
            <a:endParaRPr kumimoji="1" lang="zh-CN" altLang="en-US" sz="24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56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B4B35-0464-5B41-988A-2A256C47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b="1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8E65A2-4B08-E941-A526-936DB2530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un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- </a:t>
            </a:r>
            <a:r>
              <a:rPr kumimoji="1" lang="en-US" altLang="zh-CN" dirty="0">
                <a:latin typeface="Lucida Bright" panose="02040602050505020304" pitchFamily="18" charset="0"/>
              </a:rPr>
              <a:t>lock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 -</a:t>
            </a:r>
            <a:r>
              <a:rPr kumimoji="1" lang="en-US" altLang="zh-CN" dirty="0">
                <a:latin typeface="Lucida Bright" panose="02040602050505020304" pitchFamily="18" charset="0"/>
              </a:rPr>
              <a:t>able;</a:t>
            </a: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dirty="0">
                <a:latin typeface="Lucida Bright" panose="02040602050505020304" pitchFamily="18" charset="0"/>
              </a:rPr>
              <a:t>啤酒</a:t>
            </a:r>
            <a:r>
              <a:rPr kumimoji="1" lang="en-US" altLang="zh-CN" dirty="0">
                <a:latin typeface="Lucida Bright" panose="02040602050505020304" pitchFamily="18" charset="0"/>
              </a:rPr>
              <a:t>;</a:t>
            </a: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婴儿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、</a:t>
            </a: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鸟</a:t>
            </a:r>
            <a:r>
              <a:rPr kumimoji="1" lang="zh-CN" altLang="en-US" sz="3600" dirty="0">
                <a:solidFill>
                  <a:srgbClr val="FF0000"/>
                </a:solidFill>
                <a:latin typeface="Lucida Bright" panose="02040602050505020304" pitchFamily="18" charset="0"/>
              </a:rPr>
              <a:t>儿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；</a:t>
            </a: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水</a:t>
            </a:r>
            <a:r>
              <a:rPr kumimoji="1" lang="zh-CN" altLang="en-US" sz="3600" dirty="0">
                <a:solidFill>
                  <a:srgbClr val="00B050"/>
                </a:solidFill>
                <a:latin typeface="Lucida Bright" panose="02040602050505020304" pitchFamily="18" charset="0"/>
              </a:rPr>
              <a:t>儿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、</a:t>
            </a: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水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；</a:t>
            </a:r>
            <a:endParaRPr kumimoji="1" lang="en-US" altLang="zh-CN" sz="2000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老人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、</a:t>
            </a:r>
            <a:r>
              <a:rPr kumimoji="1" lang="zh-CN" altLang="en-US" sz="4400" dirty="0">
                <a:solidFill>
                  <a:srgbClr val="FF0000"/>
                </a:solidFill>
                <a:latin typeface="Lucida Bright" panose="02040602050505020304" pitchFamily="18" charset="0"/>
              </a:rPr>
              <a:t>老</a:t>
            </a: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虎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；</a:t>
            </a:r>
            <a:r>
              <a:rPr kumimoji="1" lang="zh-CN" altLang="en-US" sz="4400" dirty="0">
                <a:solidFill>
                  <a:srgbClr val="00B050"/>
                </a:solidFill>
                <a:latin typeface="Lucida Bright" panose="02040602050505020304" pitchFamily="18" charset="0"/>
              </a:rPr>
              <a:t>桌</a:t>
            </a:r>
            <a:r>
              <a:rPr kumimoji="1" lang="zh-CN" altLang="en-US" sz="4400" dirty="0">
                <a:solidFill>
                  <a:srgbClr val="FF0000"/>
                </a:solidFill>
                <a:latin typeface="Lucida Bright" panose="02040602050505020304" pitchFamily="18" charset="0"/>
              </a:rPr>
              <a:t>子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；</a:t>
            </a:r>
            <a:endParaRPr kumimoji="1" lang="en-US" altLang="zh-CN" sz="4400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endParaRPr kumimoji="1" lang="en-US" altLang="zh-CN" sz="4400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996660-3C29-E242-B90E-6BB5058815EA}"/>
              </a:ext>
            </a:extLst>
          </p:cNvPr>
          <p:cNvSpPr txBox="1"/>
          <p:nvPr/>
        </p:nvSpPr>
        <p:spPr>
          <a:xfrm>
            <a:off x="5696262" y="1690688"/>
            <a:ext cx="61009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>
                <a:solidFill>
                  <a:srgbClr val="FF0000"/>
                </a:solidFill>
                <a:latin typeface="Lucida Bright" panose="02040602050505020304" pitchFamily="18" charset="0"/>
              </a:rPr>
              <a:t>虚语素</a:t>
            </a:r>
            <a:r>
              <a:rPr kumimoji="1" lang="zh-CN" altLang="en-US" sz="2400" dirty="0">
                <a:latin typeface="Lucida Bright" panose="02040602050505020304" pitchFamily="18" charset="0"/>
              </a:rPr>
              <a:t>：没有实际意义，也不存在任何语法功能的语素。与</a:t>
            </a:r>
            <a:r>
              <a:rPr kumimoji="1" lang="zh-CN" altLang="en-US" sz="2400" dirty="0">
                <a:solidFill>
                  <a:srgbClr val="00B050"/>
                </a:solidFill>
                <a:latin typeface="Lucida Bright" panose="02040602050505020304" pitchFamily="18" charset="0"/>
              </a:rPr>
              <a:t>实语素</a:t>
            </a:r>
            <a:r>
              <a:rPr kumimoji="1" lang="zh-CN" altLang="en-US" sz="2400" dirty="0">
                <a:latin typeface="Lucida Bright" panose="02040602050505020304" pitchFamily="18" charset="0"/>
              </a:rPr>
              <a:t>相对。</a:t>
            </a:r>
            <a:endParaRPr kumimoji="1" lang="en-US" altLang="zh-CN" sz="2400" dirty="0">
              <a:latin typeface="Lucida Bright" panose="02040602050505020304" pitchFamily="18" charset="0"/>
            </a:endParaRPr>
          </a:p>
          <a:p>
            <a:endParaRPr lang="en-US" altLang="zh-CN" sz="2400" b="0" i="0" u="none" strike="noStrike" dirty="0">
              <a:solidFill>
                <a:srgbClr val="202122"/>
              </a:solidFill>
              <a:effectLst/>
              <a:latin typeface="Lucida Bright" panose="02040602050505020304" pitchFamily="18" charset="0"/>
            </a:endParaRPr>
          </a:p>
          <a:p>
            <a:r>
              <a:rPr lang="zh-CN" altLang="en-US" sz="2400" b="0" i="0" u="none" strike="noStrike" dirty="0">
                <a:solidFill>
                  <a:srgbClr val="202122"/>
                </a:solidFill>
                <a:effectLst/>
                <a:latin typeface="Lucida Bright" panose="02040602050505020304" pitchFamily="18" charset="0"/>
              </a:rPr>
              <a:t>自由语素大多数是实语素；规范语素可以是实语素，也可以是虚语素。</a:t>
            </a:r>
            <a:endParaRPr kumimoji="1" lang="en-US" altLang="zh-CN" sz="2400" dirty="0">
              <a:latin typeface="Lucida Bright" panose="02040602050505020304" pitchFamily="18" charset="0"/>
            </a:endParaRPr>
          </a:p>
          <a:p>
            <a:endParaRPr kumimoji="1" lang="zh-CN" altLang="en-US" sz="2400" dirty="0"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02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BB8718-D301-554E-95B1-C7370627E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>
                <a:latin typeface="Lucida Bright" panose="02040602050505020304" pitchFamily="18" charset="0"/>
              </a:rPr>
              <a:t>How many morpheme(s)?</a:t>
            </a:r>
            <a:endParaRPr kumimoji="1" lang="zh-CN" altLang="en-US" dirty="0">
              <a:latin typeface="Lucida Bright" panose="020406020505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345749C-D430-EC4C-98FB-4B8474A63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un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- </a:t>
            </a:r>
            <a:r>
              <a:rPr kumimoji="1" lang="en-US" altLang="zh-CN" dirty="0">
                <a:latin typeface="Lucida Bright" panose="02040602050505020304" pitchFamily="18" charset="0"/>
              </a:rPr>
              <a:t>lock</a:t>
            </a:r>
            <a:r>
              <a:rPr kumimoji="1" lang="en-US" altLang="zh-CN" sz="100" dirty="0">
                <a:latin typeface="Lucida Bright" panose="02040602050505020304" pitchFamily="18" charset="0"/>
              </a:rPr>
              <a:t> -</a:t>
            </a:r>
            <a:r>
              <a:rPr kumimoji="1" lang="en-US" altLang="zh-CN" dirty="0">
                <a:latin typeface="Lucida Bright" panose="02040602050505020304" pitchFamily="18" charset="0"/>
              </a:rPr>
              <a:t>able;</a:t>
            </a: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婴儿、鸟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；水</a:t>
            </a:r>
            <a:r>
              <a:rPr kumimoji="1" lang="zh-CN" altLang="en-US" sz="2000" dirty="0">
                <a:latin typeface="Lucida Bright" panose="02040602050505020304" pitchFamily="18" charset="0"/>
              </a:rPr>
              <a:t>儿</a:t>
            </a:r>
            <a:r>
              <a:rPr kumimoji="1" lang="zh-CN" altLang="en-US" dirty="0">
                <a:latin typeface="Lucida Bright" panose="02040602050505020304" pitchFamily="18" charset="0"/>
              </a:rPr>
              <a:t>、水；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</a:rPr>
              <a:t>老人、老虎；桌子；</a:t>
            </a: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</a:endParaRPr>
          </a:p>
          <a:p>
            <a:pPr marL="0" indent="0" algn="ctr">
              <a:buNone/>
            </a:pPr>
            <a:r>
              <a:rPr kumimoji="1" lang="en-US" altLang="zh-CN" sz="4400" dirty="0">
                <a:latin typeface="Lucida Bright" panose="02040602050505020304" pitchFamily="18" charset="0"/>
              </a:rPr>
              <a:t>Cranberry, raspberry; </a:t>
            </a:r>
            <a:r>
              <a:rPr kumimoji="1" lang="zh-CN" altLang="en-US" sz="4400" dirty="0">
                <a:latin typeface="Lucida Bright" panose="02040602050505020304" pitchFamily="18" charset="0"/>
              </a:rPr>
              <a:t>啤酒</a:t>
            </a:r>
            <a:r>
              <a:rPr kumimoji="1" lang="en-US" altLang="zh-CN" sz="4400" dirty="0">
                <a:latin typeface="Lucida Bright" panose="02040602050505020304" pitchFamily="18" charset="0"/>
              </a:rPr>
              <a:t>;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67D3C25-852D-C645-8172-E8C3EFE990BD}"/>
              </a:ext>
            </a:extLst>
          </p:cNvPr>
          <p:cNvSpPr txBox="1"/>
          <p:nvPr/>
        </p:nvSpPr>
        <p:spPr>
          <a:xfrm>
            <a:off x="5253942" y="1825625"/>
            <a:ext cx="60998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latin typeface="Lucida Bright" panose="02040602050505020304" pitchFamily="18" charset="0"/>
              </a:rPr>
              <a:t>蔓越莓语素(Cranberry morpheme)，这是一种不带意义、也不带语法功能的语素，只用来和其他类似的词做区分，且仅在一个词中出现。</a:t>
            </a:r>
          </a:p>
        </p:txBody>
      </p:sp>
    </p:spTree>
    <p:extLst>
      <p:ext uri="{BB962C8B-B14F-4D97-AF65-F5344CB8AC3E}">
        <p14:creationId xmlns:p14="http://schemas.microsoft.com/office/powerpoint/2010/main" val="3362143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1210</Words>
  <Application>Microsoft Macintosh PowerPoint</Application>
  <PresentationFormat>宽屏</PresentationFormat>
  <Paragraphs>185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等线</vt:lpstr>
      <vt:lpstr>等线 Light</vt:lpstr>
      <vt:lpstr>Arial</vt:lpstr>
      <vt:lpstr>Charis SIL</vt:lpstr>
      <vt:lpstr>Lucida Bright</vt:lpstr>
      <vt:lpstr>Times New Roman</vt:lpstr>
      <vt:lpstr>Office 主题​​</vt:lpstr>
      <vt:lpstr>Morphology 形态学</vt:lpstr>
      <vt:lpstr>Key Concepts in Morphology</vt:lpstr>
      <vt:lpstr>Morpheme 语素</vt:lpstr>
      <vt:lpstr>How many morpheme(s)?</vt:lpstr>
      <vt:lpstr>How many morpheme(s)?</vt:lpstr>
      <vt:lpstr>How many morpheme(s)?</vt:lpstr>
      <vt:lpstr>How many morpheme(s)?</vt:lpstr>
      <vt:lpstr>How many morpheme(s)?</vt:lpstr>
      <vt:lpstr>How many morpheme(s)?</vt:lpstr>
      <vt:lpstr>How many morpheme(s)?</vt:lpstr>
      <vt:lpstr>Morphological Division of Languages</vt:lpstr>
      <vt:lpstr>Analytic Language 分析语 </vt:lpstr>
      <vt:lpstr>Analytic Language 分析语 </vt:lpstr>
      <vt:lpstr>Inflectional Language 屈折语 &amp;&amp; Agglutinative Language 黏着语</vt:lpstr>
      <vt:lpstr>Inflectional Language 屈折语 &amp;&amp; Agglutinative Language 黏着语</vt:lpstr>
      <vt:lpstr>Inflectional Language 屈折语 &amp;&amp; Agglutinative Language 黏着语</vt:lpstr>
      <vt:lpstr>Polysynthetic Language 多式综合语 </vt:lpstr>
      <vt:lpstr>Polysynthetic Language多式综合语</vt:lpstr>
      <vt:lpstr>Polysynthetic Language多式综合语</vt:lpstr>
      <vt:lpstr>Morphological Division of Languages</vt:lpstr>
      <vt:lpstr>Types of Morpheme</vt:lpstr>
      <vt:lpstr>Is this an infix?</vt:lpstr>
      <vt:lpstr>形态变化 = 造词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Morphology 形态学</dc:title>
  <dc:creator>淇奥 杨</dc:creator>
  <cp:lastModifiedBy>淇奥 杨</cp:lastModifiedBy>
  <cp:revision>31</cp:revision>
  <dcterms:created xsi:type="dcterms:W3CDTF">2024-10-06T23:15:40Z</dcterms:created>
  <dcterms:modified xsi:type="dcterms:W3CDTF">2024-10-10T07:30:38Z</dcterms:modified>
</cp:coreProperties>
</file>