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3" r:id="rId3"/>
    <p:sldId id="264" r:id="rId4"/>
    <p:sldId id="257" r:id="rId5"/>
    <p:sldId id="258" r:id="rId6"/>
    <p:sldId id="259" r:id="rId7"/>
    <p:sldId id="260" r:id="rId8"/>
    <p:sldId id="261" r:id="rId9"/>
    <p:sldId id="262" r:id="rId10"/>
    <p:sldId id="267" r:id="rId11"/>
    <p:sldId id="265" r:id="rId12"/>
    <p:sldId id="266" r:id="rId13"/>
    <p:sldId id="271" r:id="rId14"/>
    <p:sldId id="268" r:id="rId15"/>
    <p:sldId id="269" r:id="rId16"/>
    <p:sldId id="270" r:id="rId17"/>
    <p:sldId id="272" r:id="rId18"/>
    <p:sldId id="273" r:id="rId19"/>
    <p:sldId id="277" r:id="rId20"/>
    <p:sldId id="274" r:id="rId21"/>
    <p:sldId id="278" r:id="rId22"/>
    <p:sldId id="275" r:id="rId23"/>
    <p:sldId id="276"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81381"/>
  </p:normalViewPr>
  <p:slideViewPr>
    <p:cSldViewPr snapToGrid="0" snapToObjects="1">
      <p:cViewPr>
        <p:scale>
          <a:sx n="81" d="100"/>
          <a:sy n="81" d="100"/>
        </p:scale>
        <p:origin x="648"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24037;&#20316;&#31807;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5"/>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Sheet1!$A$1:$A$7</c:f>
              <c:strCache>
                <c:ptCount val="7"/>
                <c:pt idx="0">
                  <c:v>SOV</c:v>
                </c:pt>
                <c:pt idx="1">
                  <c:v>SVO</c:v>
                </c:pt>
                <c:pt idx="2">
                  <c:v>VSO</c:v>
                </c:pt>
                <c:pt idx="3">
                  <c:v>VOS</c:v>
                </c:pt>
                <c:pt idx="4">
                  <c:v>OVS</c:v>
                </c:pt>
                <c:pt idx="5">
                  <c:v>OSV</c:v>
                </c:pt>
                <c:pt idx="6">
                  <c:v>Unfixed</c:v>
                </c:pt>
              </c:strCache>
            </c:strRef>
          </c:cat>
          <c:val>
            <c:numRef>
              <c:f>Sheet1!$B$1:$B$7</c:f>
              <c:numCache>
                <c:formatCode>General</c:formatCode>
                <c:ptCount val="7"/>
                <c:pt idx="0">
                  <c:v>0.41</c:v>
                </c:pt>
                <c:pt idx="1">
                  <c:v>0.35399999999999998</c:v>
                </c:pt>
                <c:pt idx="2">
                  <c:v>6.9000000000000006E-2</c:v>
                </c:pt>
                <c:pt idx="3">
                  <c:v>1.7999999999999999E-2</c:v>
                </c:pt>
                <c:pt idx="4">
                  <c:v>8.0000000000000002E-3</c:v>
                </c:pt>
                <c:pt idx="5">
                  <c:v>3.0000000000000001E-3</c:v>
                </c:pt>
                <c:pt idx="6">
                  <c:v>0.13700000000000001</c:v>
                </c:pt>
              </c:numCache>
            </c:numRef>
          </c:val>
          <c:extLst>
            <c:ext xmlns:c16="http://schemas.microsoft.com/office/drawing/2014/chart" uri="{C3380CC4-5D6E-409C-BE32-E72D297353CC}">
              <c16:uniqueId val="{00000000-C83C-0544-AAA0-86F566B82454}"/>
            </c:ext>
          </c:extLst>
        </c:ser>
        <c:dLbls>
          <c:showLegendKey val="0"/>
          <c:showVal val="0"/>
          <c:showCatName val="0"/>
          <c:showSerName val="0"/>
          <c:showPercent val="0"/>
          <c:showBubbleSize val="0"/>
        </c:dLbls>
        <c:gapWidth val="150"/>
        <c:shape val="box"/>
        <c:axId val="477738976"/>
        <c:axId val="814412207"/>
        <c:axId val="0"/>
      </c:bar3DChart>
      <c:catAx>
        <c:axId val="4777389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814412207"/>
        <c:crosses val="autoZero"/>
        <c:auto val="1"/>
        <c:lblAlgn val="ctr"/>
        <c:lblOffset val="100"/>
        <c:noMultiLvlLbl val="0"/>
      </c:catAx>
      <c:valAx>
        <c:axId val="8144122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zh-CN"/>
          </a:p>
        </c:txPr>
        <c:crossAx val="477738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BB87CB-95EA-7743-92CC-BCCE7583D53B}" type="datetimeFigureOut">
              <a:rPr kumimoji="1" lang="zh-CN" altLang="en-US" smtClean="0"/>
              <a:t>2024/10/22</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14D9A1-2A27-6A40-B662-CA85FCA76C56}" type="slidenum">
              <a:rPr kumimoji="1" lang="zh-CN" altLang="en-US" smtClean="0"/>
              <a:t>‹#›</a:t>
            </a:fld>
            <a:endParaRPr kumimoji="1" lang="zh-CN" altLang="en-US"/>
          </a:p>
        </p:txBody>
      </p:sp>
    </p:spTree>
    <p:extLst>
      <p:ext uri="{BB962C8B-B14F-4D97-AF65-F5344CB8AC3E}">
        <p14:creationId xmlns:p14="http://schemas.microsoft.com/office/powerpoint/2010/main" val="3737443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2</a:t>
            </a:fld>
            <a:endParaRPr kumimoji="1" lang="zh-CN" altLang="en-US"/>
          </a:p>
        </p:txBody>
      </p:sp>
    </p:spTree>
    <p:extLst>
      <p:ext uri="{BB962C8B-B14F-4D97-AF65-F5344CB8AC3E}">
        <p14:creationId xmlns:p14="http://schemas.microsoft.com/office/powerpoint/2010/main" val="1628313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3</a:t>
            </a:fld>
            <a:endParaRPr kumimoji="1" lang="zh-CN" altLang="en-US"/>
          </a:p>
        </p:txBody>
      </p:sp>
    </p:spTree>
    <p:extLst>
      <p:ext uri="{BB962C8B-B14F-4D97-AF65-F5344CB8AC3E}">
        <p14:creationId xmlns:p14="http://schemas.microsoft.com/office/powerpoint/2010/main" val="3004653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What do you love</a:t>
            </a:r>
          </a:p>
          <a:p>
            <a:r>
              <a:rPr kumimoji="1" lang="en-US" altLang="zh-CN" dirty="0"/>
              <a:t>Do what you love</a:t>
            </a:r>
          </a:p>
          <a:p>
            <a:r>
              <a:rPr kumimoji="1" lang="en-US" altLang="zh-CN" dirty="0"/>
              <a:t>Love what you do</a:t>
            </a:r>
            <a:endParaRPr kumimoji="1" lang="zh-CN" altLang="en-US" dirty="0"/>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9</a:t>
            </a:fld>
            <a:endParaRPr kumimoji="1" lang="zh-CN" altLang="en-US"/>
          </a:p>
        </p:txBody>
      </p:sp>
    </p:spTree>
    <p:extLst>
      <p:ext uri="{BB962C8B-B14F-4D97-AF65-F5344CB8AC3E}">
        <p14:creationId xmlns:p14="http://schemas.microsoft.com/office/powerpoint/2010/main" val="35135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11</a:t>
            </a:fld>
            <a:endParaRPr kumimoji="1" lang="zh-CN" altLang="en-US"/>
          </a:p>
        </p:txBody>
      </p:sp>
    </p:spTree>
    <p:extLst>
      <p:ext uri="{BB962C8B-B14F-4D97-AF65-F5344CB8AC3E}">
        <p14:creationId xmlns:p14="http://schemas.microsoft.com/office/powerpoint/2010/main" val="2430484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t>小明和小花的导师刚进教室。</a:t>
            </a:r>
            <a:endParaRPr kumimoji="1" lang="en-US" altLang="zh-CN" dirty="0"/>
          </a:p>
          <a:p>
            <a:r>
              <a:rPr kumimoji="1" lang="zh-CN" altLang="en-US" dirty="0"/>
              <a:t>句片段测试法</a:t>
            </a:r>
            <a:r>
              <a:rPr kumimoji="1" lang="en-US" altLang="zh-CN" dirty="0"/>
              <a:t>——</a:t>
            </a:r>
            <a:r>
              <a:rPr kumimoji="1" lang="zh-CN" altLang="en-US" dirty="0"/>
              <a:t>谁的导师？</a:t>
            </a:r>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12</a:t>
            </a:fld>
            <a:endParaRPr kumimoji="1" lang="zh-CN" altLang="en-US"/>
          </a:p>
        </p:txBody>
      </p:sp>
    </p:spTree>
    <p:extLst>
      <p:ext uri="{BB962C8B-B14F-4D97-AF65-F5344CB8AC3E}">
        <p14:creationId xmlns:p14="http://schemas.microsoft.com/office/powerpoint/2010/main" val="104296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14</a:t>
            </a:fld>
            <a:endParaRPr kumimoji="1" lang="zh-CN" altLang="en-US"/>
          </a:p>
        </p:txBody>
      </p:sp>
    </p:spTree>
    <p:extLst>
      <p:ext uri="{BB962C8B-B14F-4D97-AF65-F5344CB8AC3E}">
        <p14:creationId xmlns:p14="http://schemas.microsoft.com/office/powerpoint/2010/main" val="1261782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t>依附语：</a:t>
            </a:r>
            <a:endParaRPr kumimoji="1" lang="en-US" altLang="zh-CN" dirty="0"/>
          </a:p>
          <a:p>
            <a:r>
              <a:rPr kumimoji="1" lang="zh-CN" altLang="en-US" dirty="0"/>
              <a:t>补足语（必需）</a:t>
            </a:r>
            <a:endParaRPr kumimoji="1" lang="en-US" altLang="zh-CN" dirty="0"/>
          </a:p>
          <a:p>
            <a:r>
              <a:rPr kumimoji="1" lang="zh-CN" altLang="en-US" dirty="0"/>
              <a:t>附接语（可选）</a:t>
            </a:r>
          </a:p>
        </p:txBody>
      </p:sp>
      <p:sp>
        <p:nvSpPr>
          <p:cNvPr id="4" name="灯片编号占位符 3"/>
          <p:cNvSpPr>
            <a:spLocks noGrp="1"/>
          </p:cNvSpPr>
          <p:nvPr>
            <p:ph type="sldNum" sz="quarter" idx="5"/>
          </p:nvPr>
        </p:nvSpPr>
        <p:spPr/>
        <p:txBody>
          <a:bodyPr/>
          <a:lstStyle/>
          <a:p>
            <a:fld id="{3C14D9A1-2A27-6A40-B662-CA85FCA76C56}" type="slidenum">
              <a:rPr kumimoji="1" lang="zh-CN" altLang="en-US" smtClean="0"/>
              <a:t>15</a:t>
            </a:fld>
            <a:endParaRPr kumimoji="1" lang="zh-CN" altLang="en-US"/>
          </a:p>
        </p:txBody>
      </p:sp>
    </p:spTree>
    <p:extLst>
      <p:ext uri="{BB962C8B-B14F-4D97-AF65-F5344CB8AC3E}">
        <p14:creationId xmlns:p14="http://schemas.microsoft.com/office/powerpoint/2010/main" val="2318747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D786B9-F068-9F4B-8B64-0AFE3EAA0DAB}"/>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4E9D6814-DC5F-F945-ADAD-193A8D80F5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81FA9A23-6961-DD40-865D-851171CE8776}"/>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2C7C9D24-369A-9A4D-AFDE-BEB48A66454B}"/>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0E9D467C-FC7E-F440-8F68-C77DC5ABFD31}"/>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760953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8C3BA5-49FF-8946-A369-949012E60BE2}"/>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772DFA49-09CD-5B48-BF0D-CCC4376D60E6}"/>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BD3F2F69-252F-2742-9C29-90A5B781D2E3}"/>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FE42FE8F-579E-2E4B-91CC-6621F68FD161}"/>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298A51C7-1FC1-FD4C-8050-F3257BCC05F5}"/>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86290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E009908-D71D-744E-B0BC-428CFA67C6BF}"/>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92A57513-6C60-1C4F-87D5-385BB8FDBCF3}"/>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DDEDAAD-BA97-4A4F-97A7-7D458C392ACE}"/>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17DDCD85-B76D-D14C-AC2E-3661B6DA8F7B}"/>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B2315F34-D51B-3042-A9F7-27218D22F311}"/>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732273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9CA2A9-5EDB-6D48-9CE0-7206AE215600}"/>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ADB103D1-D84D-004E-B0FE-4D8FE71BCB16}"/>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F0E1C277-DFB4-CE46-851B-D324EAA4633A}"/>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9E2C6231-6E9A-1A49-B08F-001EC199E931}"/>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409BD461-EEEB-1649-A25F-33B85D141F89}"/>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3677952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F6C717-1743-1C44-A613-1C5057A3BD3F}"/>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A6944D6B-58EA-C94A-8E02-42B4D642AB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4EBF3E73-A38D-5942-990B-F2F4B2BB0960}"/>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5124BAC4-BBDC-1E40-AD2E-275C90C1721D}"/>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1C60A879-6E3E-FB46-8490-7D821FC9CDF7}"/>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99462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7A6781-4716-104F-9A8B-16E7FC893708}"/>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51F0476A-BA0F-AF49-AFBF-78934D466E33}"/>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B84384D4-C66E-0941-B83C-2831846C42BF}"/>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A596A0A3-6B0D-AF46-96F3-49429F8CD66D}"/>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6" name="页脚占位符 5">
            <a:extLst>
              <a:ext uri="{FF2B5EF4-FFF2-40B4-BE49-F238E27FC236}">
                <a16:creationId xmlns:a16="http://schemas.microsoft.com/office/drawing/2014/main" id="{8C525EEC-0C84-E749-ACEF-BCDC58787428}"/>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45DE6917-E827-E142-B810-A3D401E7A2F4}"/>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2293821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B9A394-2148-4B4C-8145-CF2AA7687D2E}"/>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9A748A9F-E4F8-444C-B785-7F87C27727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68F9851-C235-1449-A465-482F7CCCF668}"/>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33003D43-6B8C-EC46-9D54-8D7B5C07F3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7DC6490D-FE14-FA4C-BF1F-48EBDA14CF35}"/>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A3D1E902-5153-0946-96F9-78A4B6FE114A}"/>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8" name="页脚占位符 7">
            <a:extLst>
              <a:ext uri="{FF2B5EF4-FFF2-40B4-BE49-F238E27FC236}">
                <a16:creationId xmlns:a16="http://schemas.microsoft.com/office/drawing/2014/main" id="{5FD3CB06-809C-BC4F-A01B-281C8BC68AC8}"/>
              </a:ext>
            </a:extLst>
          </p:cNvPr>
          <p:cNvSpPr>
            <a:spLocks noGrp="1"/>
          </p:cNvSpPr>
          <p:nvPr>
            <p:ph type="ftr" sz="quarter" idx="11"/>
          </p:nvPr>
        </p:nvSpPr>
        <p:spPr/>
        <p:txBody>
          <a:bodyPr/>
          <a:lstStyle/>
          <a:p>
            <a:endParaRPr kumimoji="1" lang="zh-CN" altLang="en-US"/>
          </a:p>
        </p:txBody>
      </p:sp>
      <p:sp>
        <p:nvSpPr>
          <p:cNvPr id="9" name="灯片编号占位符 8">
            <a:extLst>
              <a:ext uri="{FF2B5EF4-FFF2-40B4-BE49-F238E27FC236}">
                <a16:creationId xmlns:a16="http://schemas.microsoft.com/office/drawing/2014/main" id="{DA1E3182-6BA8-CF4D-A0C0-FD89C1356FC5}"/>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2576762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2996E5-9C61-D94C-9F20-7CF53519B05C}"/>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9F94AED7-7203-E249-B6E9-FE19FC47CC6A}"/>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4" name="页脚占位符 3">
            <a:extLst>
              <a:ext uri="{FF2B5EF4-FFF2-40B4-BE49-F238E27FC236}">
                <a16:creationId xmlns:a16="http://schemas.microsoft.com/office/drawing/2014/main" id="{603F0932-1AD9-0841-9DFE-818386260B76}"/>
              </a:ext>
            </a:extLst>
          </p:cNvPr>
          <p:cNvSpPr>
            <a:spLocks noGrp="1"/>
          </p:cNvSpPr>
          <p:nvPr>
            <p:ph type="ftr" sz="quarter" idx="11"/>
          </p:nvPr>
        </p:nvSpPr>
        <p:spPr/>
        <p:txBody>
          <a:bodyPr/>
          <a:lstStyle/>
          <a:p>
            <a:endParaRPr kumimoji="1" lang="zh-CN" altLang="en-US"/>
          </a:p>
        </p:txBody>
      </p:sp>
      <p:sp>
        <p:nvSpPr>
          <p:cNvPr id="5" name="灯片编号占位符 4">
            <a:extLst>
              <a:ext uri="{FF2B5EF4-FFF2-40B4-BE49-F238E27FC236}">
                <a16:creationId xmlns:a16="http://schemas.microsoft.com/office/drawing/2014/main" id="{4A73234A-A139-404F-BF84-1E6A77108B0B}"/>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658438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EC721DA-CC70-E04F-88CD-AB6999322E17}"/>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3" name="页脚占位符 2">
            <a:extLst>
              <a:ext uri="{FF2B5EF4-FFF2-40B4-BE49-F238E27FC236}">
                <a16:creationId xmlns:a16="http://schemas.microsoft.com/office/drawing/2014/main" id="{01DABC44-3E28-CF43-8DA5-2CEA5692BE09}"/>
              </a:ext>
            </a:extLst>
          </p:cNvPr>
          <p:cNvSpPr>
            <a:spLocks noGrp="1"/>
          </p:cNvSpPr>
          <p:nvPr>
            <p:ph type="ftr" sz="quarter" idx="11"/>
          </p:nvPr>
        </p:nvSpPr>
        <p:spPr/>
        <p:txBody>
          <a:bodyPr/>
          <a:lstStyle/>
          <a:p>
            <a:endParaRPr kumimoji="1" lang="zh-CN" altLang="en-US"/>
          </a:p>
        </p:txBody>
      </p:sp>
      <p:sp>
        <p:nvSpPr>
          <p:cNvPr id="4" name="灯片编号占位符 3">
            <a:extLst>
              <a:ext uri="{FF2B5EF4-FFF2-40B4-BE49-F238E27FC236}">
                <a16:creationId xmlns:a16="http://schemas.microsoft.com/office/drawing/2014/main" id="{55B25EAD-0BD0-D348-9483-4ED61CF0B518}"/>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18691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58930A-6A99-804D-9997-04DCBCF5668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FD75EAFA-E8C2-CF4C-A64A-5A007A383E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35AD8905-6CAB-6E46-9E00-C73B0B3D62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1154B900-E316-6345-95E3-22C825A42E8E}"/>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6" name="页脚占位符 5">
            <a:extLst>
              <a:ext uri="{FF2B5EF4-FFF2-40B4-BE49-F238E27FC236}">
                <a16:creationId xmlns:a16="http://schemas.microsoft.com/office/drawing/2014/main" id="{DB130BD7-DD3E-FB40-974C-63EC979F929A}"/>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4C9D9863-2A95-B143-A748-975EC659580D}"/>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415842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A1D256-93F3-5641-8531-40EC554A2D2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7EB0AAB-C069-EC47-A6F7-498B3BEAA3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6076AD15-1EB6-5C47-B946-39C9FFFEBB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0AA795F4-708F-C84C-B9A5-7134851409A0}"/>
              </a:ext>
            </a:extLst>
          </p:cNvPr>
          <p:cNvSpPr>
            <a:spLocks noGrp="1"/>
          </p:cNvSpPr>
          <p:nvPr>
            <p:ph type="dt" sz="half" idx="10"/>
          </p:nvPr>
        </p:nvSpPr>
        <p:spPr/>
        <p:txBody>
          <a:bodyPr/>
          <a:lstStyle/>
          <a:p>
            <a:fld id="{55E778EE-1C53-0F40-B562-C84F5852D059}" type="datetimeFigureOut">
              <a:rPr kumimoji="1" lang="zh-CN" altLang="en-US" smtClean="0"/>
              <a:t>2024/10/22</a:t>
            </a:fld>
            <a:endParaRPr kumimoji="1" lang="zh-CN" altLang="en-US"/>
          </a:p>
        </p:txBody>
      </p:sp>
      <p:sp>
        <p:nvSpPr>
          <p:cNvPr id="6" name="页脚占位符 5">
            <a:extLst>
              <a:ext uri="{FF2B5EF4-FFF2-40B4-BE49-F238E27FC236}">
                <a16:creationId xmlns:a16="http://schemas.microsoft.com/office/drawing/2014/main" id="{B1093375-E020-F740-9B27-46CD252A308C}"/>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FA8E5E95-CFBA-E34A-B6A5-D79143DB6430}"/>
              </a:ext>
            </a:extLst>
          </p:cNvPr>
          <p:cNvSpPr>
            <a:spLocks noGrp="1"/>
          </p:cNvSpPr>
          <p:nvPr>
            <p:ph type="sldNum" sz="quarter" idx="12"/>
          </p:nvPr>
        </p:nvSpPr>
        <p:spPr/>
        <p:txBody>
          <a:body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2833474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F75C903C-20E3-EE45-9816-A1C50C3521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F031A278-E0AD-B845-A017-FE78F512E7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B006F54-7C0E-D049-AA8A-C7DE863F6F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E778EE-1C53-0F40-B562-C84F5852D059}" type="datetimeFigureOut">
              <a:rPr kumimoji="1" lang="zh-CN" altLang="en-US" smtClean="0"/>
              <a:t>2024/10/22</a:t>
            </a:fld>
            <a:endParaRPr kumimoji="1" lang="zh-CN" altLang="en-US"/>
          </a:p>
        </p:txBody>
      </p:sp>
      <p:sp>
        <p:nvSpPr>
          <p:cNvPr id="5" name="页脚占位符 4">
            <a:extLst>
              <a:ext uri="{FF2B5EF4-FFF2-40B4-BE49-F238E27FC236}">
                <a16:creationId xmlns:a16="http://schemas.microsoft.com/office/drawing/2014/main" id="{7BC94AC6-4E48-B145-991A-133ECFC36B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a:extLst>
              <a:ext uri="{FF2B5EF4-FFF2-40B4-BE49-F238E27FC236}">
                <a16:creationId xmlns:a16="http://schemas.microsoft.com/office/drawing/2014/main" id="{90746596-575C-D146-8484-B75E885E4A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CCE1AB-CC92-9B48-A871-F802B55B886A}" type="slidenum">
              <a:rPr kumimoji="1" lang="zh-CN" altLang="en-US" smtClean="0"/>
              <a:t>‹#›</a:t>
            </a:fld>
            <a:endParaRPr kumimoji="1" lang="zh-CN" altLang="en-US"/>
          </a:p>
        </p:txBody>
      </p:sp>
    </p:spTree>
    <p:extLst>
      <p:ext uri="{BB962C8B-B14F-4D97-AF65-F5344CB8AC3E}">
        <p14:creationId xmlns:p14="http://schemas.microsoft.com/office/powerpoint/2010/main" val="2818796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a:extLst>
              <a:ext uri="{FF2B5EF4-FFF2-40B4-BE49-F238E27FC236}">
                <a16:creationId xmlns:a16="http://schemas.microsoft.com/office/drawing/2014/main" id="{78CAEC5B-A3C7-0D47-B633-BA1BD8B3B39D}"/>
              </a:ext>
            </a:extLst>
          </p:cNvPr>
          <p:cNvSpPr>
            <a:spLocks noGrp="1"/>
          </p:cNvSpPr>
          <p:nvPr>
            <p:ph type="ctrTitle"/>
          </p:nvPr>
        </p:nvSpPr>
        <p:spPr>
          <a:xfrm>
            <a:off x="1524000" y="1600200"/>
            <a:ext cx="9144000" cy="2387600"/>
          </a:xfrm>
        </p:spPr>
        <p:txBody>
          <a:bodyPr>
            <a:normAutofit fontScale="90000"/>
          </a:bodyPr>
          <a:lstStyle/>
          <a:p>
            <a:r>
              <a:rPr kumimoji="1" lang="en-US" altLang="zh-CN" dirty="0">
                <a:latin typeface="Lucida Bright" panose="02040602050505020304" pitchFamily="18" charset="0"/>
              </a:rPr>
              <a:t>Syntax</a:t>
            </a:r>
            <a:br>
              <a:rPr kumimoji="1" lang="en-US" altLang="zh-CN" dirty="0">
                <a:latin typeface="Lucida Bright" panose="02040602050505020304" pitchFamily="18" charset="0"/>
              </a:rPr>
            </a:br>
            <a:r>
              <a:rPr kumimoji="1" lang="zh-CN" altLang="en-US" dirty="0">
                <a:latin typeface="OLD NEWSPAPERS SUNG" panose="02000000000000000000" pitchFamily="2" charset="-122"/>
                <a:ea typeface="OLD NEWSPAPERS SUNG" panose="02000000000000000000" pitchFamily="2" charset="-122"/>
              </a:rPr>
              <a:t>句法学</a:t>
            </a:r>
            <a:r>
              <a:rPr kumimoji="1" lang="zh-CN" altLang="en-US" sz="4900" dirty="0">
                <a:latin typeface="OLD NEWSPAPERS SUNG" panose="02000000000000000000" pitchFamily="2" charset="-122"/>
                <a:ea typeface="OLD NEWSPAPERS SUNG" panose="02000000000000000000" pitchFamily="2" charset="-122"/>
              </a:rPr>
              <a:t>非常入门</a:t>
            </a:r>
            <a:br>
              <a:rPr kumimoji="1" lang="en-US" altLang="zh-CN" dirty="0">
                <a:latin typeface="OLD NEWSPAPERS SUNG" panose="02000000000000000000" pitchFamily="2" charset="-122"/>
                <a:ea typeface="OLD NEWSPAPERS SUNG" panose="02000000000000000000" pitchFamily="2" charset="-122"/>
              </a:rPr>
            </a:br>
            <a:endParaRPr kumimoji="1" lang="zh-CN" altLang="en-US" dirty="0">
              <a:latin typeface="OLD NEWSPAPERS SUNG" panose="02000000000000000000" pitchFamily="2" charset="-122"/>
              <a:ea typeface="OLD NEWSPAPERS SUNG" panose="02000000000000000000" pitchFamily="2" charset="-122"/>
            </a:endParaRPr>
          </a:p>
        </p:txBody>
      </p:sp>
      <p:sp>
        <p:nvSpPr>
          <p:cNvPr id="11" name="副标题 2">
            <a:extLst>
              <a:ext uri="{FF2B5EF4-FFF2-40B4-BE49-F238E27FC236}">
                <a16:creationId xmlns:a16="http://schemas.microsoft.com/office/drawing/2014/main" id="{C1A2CF16-E329-8649-B894-7CD192CDF2A1}"/>
              </a:ext>
            </a:extLst>
          </p:cNvPr>
          <p:cNvSpPr>
            <a:spLocks noGrp="1"/>
          </p:cNvSpPr>
          <p:nvPr>
            <p:ph type="subTitle" idx="1"/>
          </p:nvPr>
        </p:nvSpPr>
        <p:spPr>
          <a:xfrm>
            <a:off x="1524000" y="3602038"/>
            <a:ext cx="9144000" cy="1655762"/>
          </a:xfrm>
        </p:spPr>
        <p:txBody>
          <a:bodyPr/>
          <a:lstStyle/>
          <a:p>
            <a:endParaRPr kumimoji="1" lang="en-US" altLang="zh-CN" dirty="0">
              <a:latin typeface="Lucida Bright" panose="02040602050505020304" pitchFamily="18" charset="0"/>
            </a:endParaRPr>
          </a:p>
          <a:p>
            <a:r>
              <a:rPr kumimoji="1" lang="en-US" altLang="zh-CN" dirty="0">
                <a:latin typeface="Lucida Bright" panose="02040602050505020304" pitchFamily="18" charset="0"/>
              </a:rPr>
              <a:t>Introduction to Linguistics and NLP,</a:t>
            </a:r>
          </a:p>
          <a:p>
            <a:r>
              <a:rPr kumimoji="1" lang="en-US" altLang="zh-CN" dirty="0">
                <a:latin typeface="Lucida Bright" panose="02040602050505020304" pitchFamily="18" charset="0"/>
              </a:rPr>
              <a:t>Oct. 24</a:t>
            </a:r>
            <a:r>
              <a:rPr kumimoji="1" lang="en-US" altLang="zh-CN" baseline="30000" dirty="0">
                <a:latin typeface="Lucida Bright" panose="02040602050505020304" pitchFamily="18" charset="0"/>
              </a:rPr>
              <a:t>th</a:t>
            </a:r>
            <a:endParaRPr kumimoji="1" lang="en-US" altLang="zh-CN" dirty="0">
              <a:latin typeface="Lucida Bright" panose="02040602050505020304" pitchFamily="18" charset="0"/>
            </a:endParaRPr>
          </a:p>
          <a:p>
            <a:endParaRPr kumimoji="1" lang="en-US" altLang="zh-CN" dirty="0">
              <a:latin typeface="Lucida Bright" panose="02040602050505020304" pitchFamily="18" charset="0"/>
            </a:endParaRPr>
          </a:p>
        </p:txBody>
      </p:sp>
    </p:spTree>
    <p:extLst>
      <p:ext uri="{BB962C8B-B14F-4D97-AF65-F5344CB8AC3E}">
        <p14:creationId xmlns:p14="http://schemas.microsoft.com/office/powerpoint/2010/main" val="484287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D34DD9-827A-EF42-8217-51F051B20104}"/>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句子是层级结构，而非线性结构。</a:t>
            </a:r>
          </a:p>
        </p:txBody>
      </p:sp>
      <p:sp>
        <p:nvSpPr>
          <p:cNvPr id="3" name="内容占位符 2">
            <a:extLst>
              <a:ext uri="{FF2B5EF4-FFF2-40B4-BE49-F238E27FC236}">
                <a16:creationId xmlns:a16="http://schemas.microsoft.com/office/drawing/2014/main" id="{36CB41D8-F387-9945-A70B-8D0028F0A355}"/>
              </a:ext>
            </a:extLst>
          </p:cNvPr>
          <p:cNvSpPr>
            <a:spLocks noGrp="1"/>
          </p:cNvSpPr>
          <p:nvPr>
            <p:ph idx="1"/>
          </p:nvPr>
        </p:nvSpPr>
        <p:spPr/>
        <p:txBody>
          <a:bodyPr/>
          <a:lstStyle/>
          <a:p>
            <a:pPr marL="0" indent="0">
              <a:buNone/>
            </a:pPr>
            <a:r>
              <a:rPr kumimoji="1" lang="zh-CN" altLang="en-US" dirty="0">
                <a:latin typeface="OLD NEWSPAPERS SUNG" panose="02000000000000000000" pitchFamily="2" charset="-122"/>
                <a:ea typeface="OLD NEWSPAPERS SUNG" panose="02000000000000000000" pitchFamily="2" charset="-122"/>
              </a:rPr>
              <a:t>「新员工宿舍建好了。」</a:t>
            </a:r>
            <a:endParaRPr kumimoji="1" lang="en-US" altLang="zh-CN" dirty="0">
              <a:latin typeface="OLD NEWSPAPERS SUNG" panose="02000000000000000000" pitchFamily="2" charset="-122"/>
              <a:ea typeface="OLD NEWSPAPERS SUNG" panose="02000000000000000000" pitchFamily="2" charset="-122"/>
            </a:endParaRPr>
          </a:p>
        </p:txBody>
      </p:sp>
    </p:spTree>
    <p:extLst>
      <p:ext uri="{BB962C8B-B14F-4D97-AF65-F5344CB8AC3E}">
        <p14:creationId xmlns:p14="http://schemas.microsoft.com/office/powerpoint/2010/main" val="28771125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D34DD9-827A-EF42-8217-51F051B20104}"/>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句子是层级结构，而非线性结构。</a:t>
            </a:r>
          </a:p>
        </p:txBody>
      </p:sp>
      <p:sp>
        <p:nvSpPr>
          <p:cNvPr id="3" name="内容占位符 2">
            <a:extLst>
              <a:ext uri="{FF2B5EF4-FFF2-40B4-BE49-F238E27FC236}">
                <a16:creationId xmlns:a16="http://schemas.microsoft.com/office/drawing/2014/main" id="{36CB41D8-F387-9945-A70B-8D0028F0A355}"/>
              </a:ext>
            </a:extLst>
          </p:cNvPr>
          <p:cNvSpPr>
            <a:spLocks noGrp="1"/>
          </p:cNvSpPr>
          <p:nvPr>
            <p:ph idx="1"/>
          </p:nvPr>
        </p:nvSpPr>
        <p:spPr/>
        <p:txBody>
          <a:bodyPr/>
          <a:lstStyle/>
          <a:p>
            <a:pPr marL="0" indent="0">
              <a:buNone/>
            </a:pPr>
            <a:r>
              <a:rPr kumimoji="1" lang="zh-CN" altLang="en-US" dirty="0">
                <a:latin typeface="OLD NEWSPAPERS SUNG" panose="02000000000000000000" pitchFamily="2" charset="-122"/>
                <a:ea typeface="OLD NEWSPAPERS SUNG" panose="02000000000000000000" pitchFamily="2" charset="-122"/>
              </a:rPr>
              <a:t>「新员工宿舍建好了。」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新员工</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宿舍建好了。</a:t>
            </a:r>
          </a:p>
        </p:txBody>
      </p:sp>
    </p:spTree>
    <p:extLst>
      <p:ext uri="{BB962C8B-B14F-4D97-AF65-F5344CB8AC3E}">
        <p14:creationId xmlns:p14="http://schemas.microsoft.com/office/powerpoint/2010/main" val="2345530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D34DD9-827A-EF42-8217-51F051B20104}"/>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句子是层级结构，而非线性结构。</a:t>
            </a:r>
          </a:p>
        </p:txBody>
      </p:sp>
      <p:sp>
        <p:nvSpPr>
          <p:cNvPr id="3" name="内容占位符 2">
            <a:extLst>
              <a:ext uri="{FF2B5EF4-FFF2-40B4-BE49-F238E27FC236}">
                <a16:creationId xmlns:a16="http://schemas.microsoft.com/office/drawing/2014/main" id="{36CB41D8-F387-9945-A70B-8D0028F0A355}"/>
              </a:ext>
            </a:extLst>
          </p:cNvPr>
          <p:cNvSpPr>
            <a:spLocks noGrp="1"/>
          </p:cNvSpPr>
          <p:nvPr>
            <p:ph idx="1"/>
          </p:nvPr>
        </p:nvSpPr>
        <p:spPr>
          <a:xfrm>
            <a:off x="838200" y="1825625"/>
            <a:ext cx="4170218" cy="1603371"/>
          </a:xfrm>
        </p:spPr>
        <p:txBody>
          <a:bodyPr/>
          <a:lstStyle/>
          <a:p>
            <a:pPr marL="0" indent="0">
              <a:buNone/>
            </a:pPr>
            <a:r>
              <a:rPr kumimoji="1" lang="zh-CN" altLang="en-US" dirty="0">
                <a:latin typeface="OLD NEWSPAPERS SUNG" panose="02000000000000000000" pitchFamily="2" charset="-122"/>
                <a:ea typeface="OLD NEWSPAPERS SUNG" panose="02000000000000000000" pitchFamily="2" charset="-122"/>
              </a:rPr>
              <a:t>「新员工宿舍建好了。」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新员工</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宿舍建好了。</a:t>
            </a:r>
          </a:p>
        </p:txBody>
      </p:sp>
      <p:cxnSp>
        <p:nvCxnSpPr>
          <p:cNvPr id="9" name="直线连接符 8">
            <a:extLst>
              <a:ext uri="{FF2B5EF4-FFF2-40B4-BE49-F238E27FC236}">
                <a16:creationId xmlns:a16="http://schemas.microsoft.com/office/drawing/2014/main" id="{83B060BD-086A-F548-8F98-FFB0C0A5BCC5}"/>
              </a:ext>
            </a:extLst>
          </p:cNvPr>
          <p:cNvCxnSpPr/>
          <p:nvPr/>
        </p:nvCxnSpPr>
        <p:spPr>
          <a:xfrm flipH="1">
            <a:off x="1317811" y="3913094"/>
            <a:ext cx="2043953" cy="13043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线连接符 9">
            <a:extLst>
              <a:ext uri="{FF2B5EF4-FFF2-40B4-BE49-F238E27FC236}">
                <a16:creationId xmlns:a16="http://schemas.microsoft.com/office/drawing/2014/main" id="{888BFE33-F253-6B48-8FD2-18F6368EBBAA}"/>
              </a:ext>
            </a:extLst>
          </p:cNvPr>
          <p:cNvCxnSpPr>
            <a:cxnSpLocks/>
          </p:cNvCxnSpPr>
          <p:nvPr/>
        </p:nvCxnSpPr>
        <p:spPr>
          <a:xfrm>
            <a:off x="3361764" y="3913094"/>
            <a:ext cx="2124635" cy="13043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线连接符 12">
            <a:extLst>
              <a:ext uri="{FF2B5EF4-FFF2-40B4-BE49-F238E27FC236}">
                <a16:creationId xmlns:a16="http://schemas.microsoft.com/office/drawing/2014/main" id="{3CE51F08-B5CE-C844-A789-741EE5A1DEF7}"/>
              </a:ext>
            </a:extLst>
          </p:cNvPr>
          <p:cNvCxnSpPr>
            <a:cxnSpLocks/>
          </p:cNvCxnSpPr>
          <p:nvPr/>
        </p:nvCxnSpPr>
        <p:spPr>
          <a:xfrm>
            <a:off x="2460812" y="4504765"/>
            <a:ext cx="1103003" cy="7126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线连接符 15">
            <a:extLst>
              <a:ext uri="{FF2B5EF4-FFF2-40B4-BE49-F238E27FC236}">
                <a16:creationId xmlns:a16="http://schemas.microsoft.com/office/drawing/2014/main" id="{F717F174-F13D-794D-8966-ABF96A8D16E6}"/>
              </a:ext>
            </a:extLst>
          </p:cNvPr>
          <p:cNvCxnSpPr>
            <a:cxnSpLocks/>
          </p:cNvCxnSpPr>
          <p:nvPr/>
        </p:nvCxnSpPr>
        <p:spPr>
          <a:xfrm>
            <a:off x="1317811" y="5217459"/>
            <a:ext cx="22460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B8481D31-568D-C247-8F6C-68BF8345D1B0}"/>
              </a:ext>
            </a:extLst>
          </p:cNvPr>
          <p:cNvSpPr txBox="1"/>
          <p:nvPr/>
        </p:nvSpPr>
        <p:spPr>
          <a:xfrm>
            <a:off x="945662" y="5327878"/>
            <a:ext cx="877163"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新员工</a:t>
            </a:r>
          </a:p>
        </p:txBody>
      </p:sp>
      <p:sp>
        <p:nvSpPr>
          <p:cNvPr id="23" name="文本框 22">
            <a:extLst>
              <a:ext uri="{FF2B5EF4-FFF2-40B4-BE49-F238E27FC236}">
                <a16:creationId xmlns:a16="http://schemas.microsoft.com/office/drawing/2014/main" id="{E66998A2-EBF5-294B-8164-2CD810BBF474}"/>
              </a:ext>
            </a:extLst>
          </p:cNvPr>
          <p:cNvSpPr txBox="1"/>
          <p:nvPr/>
        </p:nvSpPr>
        <p:spPr>
          <a:xfrm>
            <a:off x="3240649" y="5317848"/>
            <a:ext cx="646331"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宿舍</a:t>
            </a:r>
          </a:p>
        </p:txBody>
      </p:sp>
      <p:sp>
        <p:nvSpPr>
          <p:cNvPr id="24" name="文本框 23">
            <a:extLst>
              <a:ext uri="{FF2B5EF4-FFF2-40B4-BE49-F238E27FC236}">
                <a16:creationId xmlns:a16="http://schemas.microsoft.com/office/drawing/2014/main" id="{C6B23BAC-F349-0046-B6ED-4E8260F25D20}"/>
              </a:ext>
            </a:extLst>
          </p:cNvPr>
          <p:cNvSpPr txBox="1"/>
          <p:nvPr/>
        </p:nvSpPr>
        <p:spPr>
          <a:xfrm>
            <a:off x="5163233" y="5317848"/>
            <a:ext cx="1107996"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建好了。</a:t>
            </a:r>
          </a:p>
        </p:txBody>
      </p:sp>
      <p:cxnSp>
        <p:nvCxnSpPr>
          <p:cNvPr id="25" name="直线连接符 24">
            <a:extLst>
              <a:ext uri="{FF2B5EF4-FFF2-40B4-BE49-F238E27FC236}">
                <a16:creationId xmlns:a16="http://schemas.microsoft.com/office/drawing/2014/main" id="{7B3B5B4E-8EF8-104F-BC17-95E07AC879EA}"/>
              </a:ext>
            </a:extLst>
          </p:cNvPr>
          <p:cNvCxnSpPr/>
          <p:nvPr/>
        </p:nvCxnSpPr>
        <p:spPr>
          <a:xfrm flipH="1">
            <a:off x="6705601" y="3896675"/>
            <a:ext cx="2043953" cy="13043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线连接符 25">
            <a:extLst>
              <a:ext uri="{FF2B5EF4-FFF2-40B4-BE49-F238E27FC236}">
                <a16:creationId xmlns:a16="http://schemas.microsoft.com/office/drawing/2014/main" id="{F4FED9E3-4146-2C47-B086-74645A28F580}"/>
              </a:ext>
            </a:extLst>
          </p:cNvPr>
          <p:cNvCxnSpPr>
            <a:cxnSpLocks/>
          </p:cNvCxnSpPr>
          <p:nvPr/>
        </p:nvCxnSpPr>
        <p:spPr>
          <a:xfrm>
            <a:off x="8749554" y="3896675"/>
            <a:ext cx="2124635" cy="13043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线连接符 26">
            <a:extLst>
              <a:ext uri="{FF2B5EF4-FFF2-40B4-BE49-F238E27FC236}">
                <a16:creationId xmlns:a16="http://schemas.microsoft.com/office/drawing/2014/main" id="{50B63A45-0F3D-C94C-8C8E-E4712A984D9A}"/>
              </a:ext>
            </a:extLst>
          </p:cNvPr>
          <p:cNvCxnSpPr>
            <a:cxnSpLocks/>
          </p:cNvCxnSpPr>
          <p:nvPr/>
        </p:nvCxnSpPr>
        <p:spPr>
          <a:xfrm>
            <a:off x="7848602" y="4488346"/>
            <a:ext cx="1103003" cy="71269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4F1F8F60-1EEC-0748-8623-E96E1C1BC534}"/>
              </a:ext>
            </a:extLst>
          </p:cNvPr>
          <p:cNvCxnSpPr>
            <a:cxnSpLocks/>
          </p:cNvCxnSpPr>
          <p:nvPr/>
        </p:nvCxnSpPr>
        <p:spPr>
          <a:xfrm>
            <a:off x="6705601" y="5201040"/>
            <a:ext cx="224600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id="{FE539C93-C478-054C-8843-E8E1D8727AA6}"/>
              </a:ext>
            </a:extLst>
          </p:cNvPr>
          <p:cNvSpPr txBox="1"/>
          <p:nvPr/>
        </p:nvSpPr>
        <p:spPr>
          <a:xfrm>
            <a:off x="6470773" y="5317848"/>
            <a:ext cx="415498"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新</a:t>
            </a:r>
          </a:p>
        </p:txBody>
      </p:sp>
      <p:sp>
        <p:nvSpPr>
          <p:cNvPr id="30" name="文本框 29">
            <a:extLst>
              <a:ext uri="{FF2B5EF4-FFF2-40B4-BE49-F238E27FC236}">
                <a16:creationId xmlns:a16="http://schemas.microsoft.com/office/drawing/2014/main" id="{738A8566-B564-9340-AA34-FB628B5B575B}"/>
              </a:ext>
            </a:extLst>
          </p:cNvPr>
          <p:cNvSpPr txBox="1"/>
          <p:nvPr/>
        </p:nvSpPr>
        <p:spPr>
          <a:xfrm>
            <a:off x="8486868" y="5306132"/>
            <a:ext cx="1107996"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员工宿舍</a:t>
            </a:r>
          </a:p>
        </p:txBody>
      </p:sp>
      <p:sp>
        <p:nvSpPr>
          <p:cNvPr id="31" name="文本框 30">
            <a:extLst>
              <a:ext uri="{FF2B5EF4-FFF2-40B4-BE49-F238E27FC236}">
                <a16:creationId xmlns:a16="http://schemas.microsoft.com/office/drawing/2014/main" id="{AF4957E4-5D1A-D640-9736-E688B506C5F6}"/>
              </a:ext>
            </a:extLst>
          </p:cNvPr>
          <p:cNvSpPr txBox="1"/>
          <p:nvPr/>
        </p:nvSpPr>
        <p:spPr>
          <a:xfrm>
            <a:off x="10551023" y="5301429"/>
            <a:ext cx="1107996" cy="369332"/>
          </a:xfrm>
          <a:prstGeom prst="rect">
            <a:avLst/>
          </a:prstGeom>
          <a:noFill/>
        </p:spPr>
        <p:txBody>
          <a:bodyPr wrap="none" rtlCol="0">
            <a:spAutoFit/>
          </a:bodyPr>
          <a:lstStyle/>
          <a:p>
            <a:r>
              <a:rPr kumimoji="1" lang="zh-CN" altLang="en-US" dirty="0">
                <a:latin typeface="OLD NEWSPAPERS SUNG" panose="02000000000000000000" pitchFamily="2" charset="-122"/>
                <a:ea typeface="OLD NEWSPAPERS SUNG" panose="02000000000000000000" pitchFamily="2" charset="-122"/>
              </a:rPr>
              <a:t>建好了。</a:t>
            </a:r>
          </a:p>
        </p:txBody>
      </p:sp>
    </p:spTree>
    <p:extLst>
      <p:ext uri="{BB962C8B-B14F-4D97-AF65-F5344CB8AC3E}">
        <p14:creationId xmlns:p14="http://schemas.microsoft.com/office/powerpoint/2010/main" val="2081792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D34DD9-827A-EF42-8217-51F051B20104}"/>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句子是层级结构，而非线性结构。</a:t>
            </a:r>
          </a:p>
        </p:txBody>
      </p:sp>
      <p:sp>
        <p:nvSpPr>
          <p:cNvPr id="3" name="内容占位符 2">
            <a:extLst>
              <a:ext uri="{FF2B5EF4-FFF2-40B4-BE49-F238E27FC236}">
                <a16:creationId xmlns:a16="http://schemas.microsoft.com/office/drawing/2014/main" id="{36CB41D8-F387-9945-A70B-8D0028F0A355}"/>
              </a:ext>
            </a:extLst>
          </p:cNvPr>
          <p:cNvSpPr>
            <a:spLocks noGrp="1"/>
          </p:cNvSpPr>
          <p:nvPr>
            <p:ph idx="1"/>
          </p:nvPr>
        </p:nvSpPr>
        <p:spPr/>
        <p:txBody>
          <a:bodyPr/>
          <a:lstStyle/>
          <a:p>
            <a:pPr marL="0" indent="0">
              <a:buNone/>
            </a:pPr>
            <a:r>
              <a:rPr kumimoji="1" lang="zh-CN" altLang="en-US" dirty="0">
                <a:latin typeface="OLD NEWSPAPERS SUNG" panose="02000000000000000000" pitchFamily="2" charset="-122"/>
                <a:ea typeface="OLD NEWSPAPERS SUNG" panose="02000000000000000000" pitchFamily="2" charset="-122"/>
              </a:rPr>
              <a:t>「新员工宿舍建好了。」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员工宿舍建好了。</a:t>
            </a:r>
            <a:endParaRPr kumimoji="1" lang="en-US" altLang="zh-CN" dirty="0">
              <a:latin typeface="OLD NEWSPAPERS SUNG" panose="02000000000000000000" pitchFamily="2" charset="-122"/>
              <a:ea typeface="OLD NEWSPAPERS SUNG" panose="02000000000000000000" pitchFamily="2" charset="-122"/>
            </a:endParaRPr>
          </a:p>
          <a:p>
            <a:pPr marL="514350" indent="-514350">
              <a:buAutoNum type="arabicPeriod"/>
            </a:pPr>
            <a:r>
              <a:rPr kumimoji="1" lang="zh-CN" altLang="en-US" dirty="0">
                <a:latin typeface="OLD NEWSPAPERS SUNG" panose="02000000000000000000" pitchFamily="2" charset="-122"/>
                <a:ea typeface="OLD NEWSPAPERS SUNG" panose="02000000000000000000" pitchFamily="2" charset="-122"/>
              </a:rPr>
              <a:t>新员工</a:t>
            </a:r>
            <a:r>
              <a:rPr kumimoji="1" lang="zh-CN" altLang="en-US" dirty="0">
                <a:solidFill>
                  <a:srgbClr val="FF0000"/>
                </a:solidFill>
                <a:latin typeface="OLD NEWSPAPERS SUNG" panose="02000000000000000000" pitchFamily="2" charset="-122"/>
                <a:ea typeface="OLD NEWSPAPERS SUNG" panose="02000000000000000000" pitchFamily="2" charset="-122"/>
              </a:rPr>
              <a:t>的</a:t>
            </a:r>
            <a:r>
              <a:rPr kumimoji="1" lang="zh-CN" altLang="en-US" dirty="0">
                <a:latin typeface="OLD NEWSPAPERS SUNG" panose="02000000000000000000" pitchFamily="2" charset="-122"/>
                <a:ea typeface="OLD NEWSPAPERS SUNG" panose="02000000000000000000" pitchFamily="2" charset="-122"/>
              </a:rPr>
              <a:t>宿舍建好了。</a:t>
            </a:r>
          </a:p>
        </p:txBody>
      </p:sp>
      <p:pic>
        <p:nvPicPr>
          <p:cNvPr id="4" name="图片 3">
            <a:extLst>
              <a:ext uri="{FF2B5EF4-FFF2-40B4-BE49-F238E27FC236}">
                <a16:creationId xmlns:a16="http://schemas.microsoft.com/office/drawing/2014/main" id="{A63E47E3-5A0D-FC4F-B6FA-07C41A9AE848}"/>
              </a:ext>
            </a:extLst>
          </p:cNvPr>
          <p:cNvPicPr>
            <a:picLocks noChangeAspect="1"/>
          </p:cNvPicPr>
          <p:nvPr/>
        </p:nvPicPr>
        <p:blipFill>
          <a:blip r:embed="rId2"/>
          <a:stretch>
            <a:fillRect/>
          </a:stretch>
        </p:blipFill>
        <p:spPr>
          <a:xfrm>
            <a:off x="4933950" y="2098225"/>
            <a:ext cx="3216138" cy="3796420"/>
          </a:xfrm>
          <a:prstGeom prst="rect">
            <a:avLst/>
          </a:prstGeom>
        </p:spPr>
      </p:pic>
      <p:pic>
        <p:nvPicPr>
          <p:cNvPr id="5" name="图片 4">
            <a:extLst>
              <a:ext uri="{FF2B5EF4-FFF2-40B4-BE49-F238E27FC236}">
                <a16:creationId xmlns:a16="http://schemas.microsoft.com/office/drawing/2014/main" id="{FB8D2BC3-C7AE-3E44-8E4A-B1C83876DF26}"/>
              </a:ext>
            </a:extLst>
          </p:cNvPr>
          <p:cNvPicPr>
            <a:picLocks noChangeAspect="1"/>
          </p:cNvPicPr>
          <p:nvPr/>
        </p:nvPicPr>
        <p:blipFill>
          <a:blip r:embed="rId3"/>
          <a:stretch>
            <a:fillRect/>
          </a:stretch>
        </p:blipFill>
        <p:spPr>
          <a:xfrm>
            <a:off x="8150088" y="2231292"/>
            <a:ext cx="3170811" cy="3945671"/>
          </a:xfrm>
          <a:prstGeom prst="rect">
            <a:avLst/>
          </a:prstGeom>
        </p:spPr>
      </p:pic>
    </p:spTree>
    <p:extLst>
      <p:ext uri="{BB962C8B-B14F-4D97-AF65-F5344CB8AC3E}">
        <p14:creationId xmlns:p14="http://schemas.microsoft.com/office/powerpoint/2010/main" val="37539946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6AB5E8-3CDE-B744-9D51-FBC11804BDBC}"/>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向心结构</a:t>
            </a:r>
          </a:p>
        </p:txBody>
      </p:sp>
      <p:pic>
        <p:nvPicPr>
          <p:cNvPr id="9" name="内容占位符 8">
            <a:extLst>
              <a:ext uri="{FF2B5EF4-FFF2-40B4-BE49-F238E27FC236}">
                <a16:creationId xmlns:a16="http://schemas.microsoft.com/office/drawing/2014/main" id="{8B2DBD50-8CD9-7445-B5E2-C94E9951AA8E}"/>
              </a:ext>
            </a:extLst>
          </p:cNvPr>
          <p:cNvPicPr>
            <a:picLocks noGrp="1" noChangeAspect="1"/>
          </p:cNvPicPr>
          <p:nvPr>
            <p:ph idx="1"/>
          </p:nvPr>
        </p:nvPicPr>
        <p:blipFill>
          <a:blip r:embed="rId3"/>
          <a:stretch>
            <a:fillRect/>
          </a:stretch>
        </p:blipFill>
        <p:spPr>
          <a:xfrm>
            <a:off x="2816199" y="1825625"/>
            <a:ext cx="6559601" cy="4351338"/>
          </a:xfrm>
        </p:spPr>
      </p:pic>
      <p:pic>
        <p:nvPicPr>
          <p:cNvPr id="10" name="内容占位符 5">
            <a:extLst>
              <a:ext uri="{FF2B5EF4-FFF2-40B4-BE49-F238E27FC236}">
                <a16:creationId xmlns:a16="http://schemas.microsoft.com/office/drawing/2014/main" id="{303DD325-7697-2A4B-A0BE-C960163F38D9}"/>
              </a:ext>
            </a:extLst>
          </p:cNvPr>
          <p:cNvPicPr>
            <a:picLocks noChangeAspect="1"/>
          </p:cNvPicPr>
          <p:nvPr/>
        </p:nvPicPr>
        <p:blipFill>
          <a:blip r:embed="rId4">
            <a:alphaModFix amt="0"/>
          </a:blip>
          <a:stretch>
            <a:fillRect/>
          </a:stretch>
        </p:blipFill>
        <p:spPr>
          <a:xfrm>
            <a:off x="2033188" y="1825625"/>
            <a:ext cx="7341864" cy="4351338"/>
          </a:xfrm>
          <a:prstGeom prst="rect">
            <a:avLst/>
          </a:prstGeom>
        </p:spPr>
      </p:pic>
      <p:sp>
        <p:nvSpPr>
          <p:cNvPr id="11" name="文本框 10">
            <a:extLst>
              <a:ext uri="{FF2B5EF4-FFF2-40B4-BE49-F238E27FC236}">
                <a16:creationId xmlns:a16="http://schemas.microsoft.com/office/drawing/2014/main" id="{38B872BB-29E0-5C40-B43B-C71E01BBD02F}"/>
              </a:ext>
            </a:extLst>
          </p:cNvPr>
          <p:cNvSpPr txBox="1"/>
          <p:nvPr/>
        </p:nvSpPr>
        <p:spPr>
          <a:xfrm>
            <a:off x="5704120" y="673963"/>
            <a:ext cx="4990469" cy="707886"/>
          </a:xfrm>
          <a:prstGeom prst="rect">
            <a:avLst/>
          </a:prstGeom>
          <a:noFill/>
        </p:spPr>
        <p:txBody>
          <a:bodyPr wrap="none" rtlCol="0">
            <a:spAutoFit/>
          </a:bodyPr>
          <a:lstStyle/>
          <a:p>
            <a:r>
              <a:rPr kumimoji="1" lang="zh-CN" altLang="en-US" sz="4000" dirty="0">
                <a:latin typeface="OLD NEWSPAPERS SUNG" panose="02000000000000000000" pitchFamily="2" charset="-122"/>
                <a:ea typeface="OLD NEWSPAPERS SUNG" panose="02000000000000000000" pitchFamily="2" charset="-122"/>
              </a:rPr>
              <a:t>中心语</a:t>
            </a:r>
            <a:r>
              <a:rPr kumimoji="1" lang="en-US" altLang="zh-CN" sz="4000" dirty="0">
                <a:latin typeface="OLD NEWSPAPERS SUNG" panose="02000000000000000000" pitchFamily="2" charset="-122"/>
                <a:ea typeface="OLD NEWSPAPERS SUNG" panose="02000000000000000000" pitchFamily="2" charset="-122"/>
              </a:rPr>
              <a:t>+</a:t>
            </a:r>
            <a:r>
              <a:rPr kumimoji="1" lang="zh-CN" altLang="en-US" sz="4000" dirty="0">
                <a:latin typeface="OLD NEWSPAPERS SUNG" panose="02000000000000000000" pitchFamily="2" charset="-122"/>
                <a:ea typeface="OLD NEWSPAPERS SUNG" panose="02000000000000000000" pitchFamily="2" charset="-122"/>
              </a:rPr>
              <a:t>依附语</a:t>
            </a:r>
            <a:r>
              <a:rPr kumimoji="1" lang="en-US" altLang="zh-CN" sz="4000" dirty="0">
                <a:latin typeface="OLD NEWSPAPERS SUNG" panose="02000000000000000000" pitchFamily="2" charset="-122"/>
                <a:ea typeface="OLD NEWSPAPERS SUNG" panose="02000000000000000000" pitchFamily="2" charset="-122"/>
              </a:rPr>
              <a:t>=</a:t>
            </a:r>
            <a:r>
              <a:rPr kumimoji="1" lang="zh-CN" altLang="en-US" sz="4000" dirty="0">
                <a:latin typeface="OLD NEWSPAPERS SUNG" panose="02000000000000000000" pitchFamily="2" charset="-122"/>
                <a:ea typeface="OLD NEWSPAPERS SUNG" panose="02000000000000000000" pitchFamily="2" charset="-122"/>
              </a:rPr>
              <a:t>短语</a:t>
            </a:r>
          </a:p>
        </p:txBody>
      </p:sp>
    </p:spTree>
    <p:extLst>
      <p:ext uri="{BB962C8B-B14F-4D97-AF65-F5344CB8AC3E}">
        <p14:creationId xmlns:p14="http://schemas.microsoft.com/office/powerpoint/2010/main" val="1976878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6AB5E8-3CDE-B744-9D51-FBC11804BDBC}"/>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向心结构</a:t>
            </a:r>
          </a:p>
        </p:txBody>
      </p:sp>
      <p:pic>
        <p:nvPicPr>
          <p:cNvPr id="6" name="内容占位符 5">
            <a:extLst>
              <a:ext uri="{FF2B5EF4-FFF2-40B4-BE49-F238E27FC236}">
                <a16:creationId xmlns:a16="http://schemas.microsoft.com/office/drawing/2014/main" id="{8CBBC31F-8FD5-C44D-AF96-62906D092593}"/>
              </a:ext>
            </a:extLst>
          </p:cNvPr>
          <p:cNvPicPr>
            <a:picLocks noGrp="1" noChangeAspect="1"/>
          </p:cNvPicPr>
          <p:nvPr>
            <p:ph idx="1"/>
          </p:nvPr>
        </p:nvPicPr>
        <p:blipFill>
          <a:blip r:embed="rId3"/>
          <a:stretch>
            <a:fillRect/>
          </a:stretch>
        </p:blipFill>
        <p:spPr>
          <a:xfrm>
            <a:off x="2425068" y="1825625"/>
            <a:ext cx="7341864" cy="4351338"/>
          </a:xfrm>
        </p:spPr>
      </p:pic>
      <p:pic>
        <p:nvPicPr>
          <p:cNvPr id="8" name="内容占位符 8">
            <a:extLst>
              <a:ext uri="{FF2B5EF4-FFF2-40B4-BE49-F238E27FC236}">
                <a16:creationId xmlns:a16="http://schemas.microsoft.com/office/drawing/2014/main" id="{BB7A53EA-60D4-B649-B554-279238C9B4DD}"/>
              </a:ext>
            </a:extLst>
          </p:cNvPr>
          <p:cNvPicPr>
            <a:picLocks noChangeAspect="1"/>
          </p:cNvPicPr>
          <p:nvPr/>
        </p:nvPicPr>
        <p:blipFill>
          <a:blip r:embed="rId4">
            <a:alphaModFix amt="0"/>
          </a:blip>
          <a:stretch>
            <a:fillRect/>
          </a:stretch>
        </p:blipFill>
        <p:spPr>
          <a:xfrm>
            <a:off x="3208079" y="1825625"/>
            <a:ext cx="6559601" cy="4351338"/>
          </a:xfrm>
          <a:prstGeom prst="rect">
            <a:avLst/>
          </a:prstGeom>
          <a:noFill/>
        </p:spPr>
      </p:pic>
      <p:sp>
        <p:nvSpPr>
          <p:cNvPr id="10" name="文本框 9">
            <a:extLst>
              <a:ext uri="{FF2B5EF4-FFF2-40B4-BE49-F238E27FC236}">
                <a16:creationId xmlns:a16="http://schemas.microsoft.com/office/drawing/2014/main" id="{6C6D1B12-2BB5-4C40-A903-E3D2020001BC}"/>
              </a:ext>
            </a:extLst>
          </p:cNvPr>
          <p:cNvSpPr txBox="1"/>
          <p:nvPr/>
        </p:nvSpPr>
        <p:spPr>
          <a:xfrm>
            <a:off x="5704120" y="673963"/>
            <a:ext cx="4990469" cy="707886"/>
          </a:xfrm>
          <a:prstGeom prst="rect">
            <a:avLst/>
          </a:prstGeom>
          <a:noFill/>
        </p:spPr>
        <p:txBody>
          <a:bodyPr wrap="none" rtlCol="0">
            <a:spAutoFit/>
          </a:bodyPr>
          <a:lstStyle/>
          <a:p>
            <a:r>
              <a:rPr kumimoji="1" lang="zh-CN" altLang="en-US" sz="4000" dirty="0">
                <a:latin typeface="OLD NEWSPAPERS SUNG" panose="02000000000000000000" pitchFamily="2" charset="-122"/>
                <a:ea typeface="OLD NEWSPAPERS SUNG" panose="02000000000000000000" pitchFamily="2" charset="-122"/>
              </a:rPr>
              <a:t>中心语</a:t>
            </a:r>
            <a:r>
              <a:rPr kumimoji="1" lang="en-US" altLang="zh-CN" sz="4000" dirty="0">
                <a:latin typeface="OLD NEWSPAPERS SUNG" panose="02000000000000000000" pitchFamily="2" charset="-122"/>
                <a:ea typeface="OLD NEWSPAPERS SUNG" panose="02000000000000000000" pitchFamily="2" charset="-122"/>
              </a:rPr>
              <a:t>+</a:t>
            </a:r>
            <a:r>
              <a:rPr kumimoji="1" lang="zh-CN" altLang="en-US" sz="4000" dirty="0">
                <a:latin typeface="OLD NEWSPAPERS SUNG" panose="02000000000000000000" pitchFamily="2" charset="-122"/>
                <a:ea typeface="OLD NEWSPAPERS SUNG" panose="02000000000000000000" pitchFamily="2" charset="-122"/>
              </a:rPr>
              <a:t>依附语</a:t>
            </a:r>
            <a:r>
              <a:rPr kumimoji="1" lang="en-US" altLang="zh-CN" sz="4000" dirty="0">
                <a:latin typeface="OLD NEWSPAPERS SUNG" panose="02000000000000000000" pitchFamily="2" charset="-122"/>
                <a:ea typeface="OLD NEWSPAPERS SUNG" panose="02000000000000000000" pitchFamily="2" charset="-122"/>
              </a:rPr>
              <a:t>=</a:t>
            </a:r>
            <a:r>
              <a:rPr kumimoji="1" lang="zh-CN" altLang="en-US" sz="4000" dirty="0">
                <a:latin typeface="OLD NEWSPAPERS SUNG" panose="02000000000000000000" pitchFamily="2" charset="-122"/>
                <a:ea typeface="OLD NEWSPAPERS SUNG" panose="02000000000000000000" pitchFamily="2" charset="-122"/>
              </a:rPr>
              <a:t>短语</a:t>
            </a:r>
          </a:p>
        </p:txBody>
      </p:sp>
    </p:spTree>
    <p:extLst>
      <p:ext uri="{BB962C8B-B14F-4D97-AF65-F5344CB8AC3E}">
        <p14:creationId xmlns:p14="http://schemas.microsoft.com/office/powerpoint/2010/main" val="218425264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p:txBody>
          <a:bodyPr/>
          <a:lstStyle/>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S → NP + VP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NP → (Det) + (AdjP) + N + (PP)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VP → V + (NP) + (PP) + (</a:t>
            </a: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AdjP → (</a:t>
            </a: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 + Adj</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PP → P + NP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 → (Adv) + Adv</a:t>
            </a:r>
            <a:endParaRPr lang="en-US" altLang="zh-CN" dirty="0">
              <a:solidFill>
                <a:srgbClr val="0E0E0E"/>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5829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S → NP + VP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NP → (Det) + (AdjP) + N + (PP)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VP → V + (NP) + (PP) + (</a:t>
            </a: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AdjP → (</a:t>
            </a: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 + Adj</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a:solidFill>
                  <a:srgbClr val="0E0E0E"/>
                </a:solidFill>
                <a:effectLst/>
                <a:latin typeface="Times New Roman" panose="02020603050405020304" pitchFamily="18" charset="0"/>
                <a:cs typeface="Times New Roman" panose="02020603050405020304" pitchFamily="18" charset="0"/>
              </a:rPr>
              <a:t>PP → P + NP</a:t>
            </a:r>
            <a:endParaRPr lang="en-US" altLang="zh-CN" dirty="0">
              <a:solidFill>
                <a:srgbClr val="0E0E0E"/>
              </a:solidFill>
              <a:effectLst/>
              <a:latin typeface="Times New Roman" panose="02020603050405020304" pitchFamily="18" charset="0"/>
              <a:cs typeface="Times New Roman" panose="02020603050405020304" pitchFamily="18" charset="0"/>
            </a:endParaRPr>
          </a:p>
          <a:p>
            <a:pPr marL="0" indent="0">
              <a:buNone/>
            </a:pPr>
            <a:r>
              <a:rPr lang="en-US" altLang="zh-CN" b="1" dirty="0" err="1">
                <a:solidFill>
                  <a:srgbClr val="0E0E0E"/>
                </a:solidFill>
                <a:effectLst/>
                <a:latin typeface="Times New Roman" panose="02020603050405020304" pitchFamily="18" charset="0"/>
                <a:cs typeface="Times New Roman" panose="02020603050405020304" pitchFamily="18" charset="0"/>
              </a:rPr>
              <a:t>AdvP</a:t>
            </a:r>
            <a:r>
              <a:rPr lang="en-US" altLang="zh-CN" b="1" dirty="0">
                <a:solidFill>
                  <a:srgbClr val="0E0E0E"/>
                </a:solidFill>
                <a:effectLst/>
                <a:latin typeface="Times New Roman" panose="02020603050405020304" pitchFamily="18" charset="0"/>
                <a:cs typeface="Times New Roman" panose="02020603050405020304" pitchFamily="18" charset="0"/>
              </a:rPr>
              <a:t> → (Adv) + Adv</a:t>
            </a:r>
            <a:endParaRPr lang="en-US" altLang="zh-CN" dirty="0">
              <a:solidFill>
                <a:srgbClr val="0E0E0E"/>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2310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None/>
            </a:pPr>
            <a:r>
              <a:rPr lang="en-US" altLang="zh-CN" b="1" dirty="0">
                <a:solidFill>
                  <a:srgbClr val="0E0E0E"/>
                </a:solidFill>
                <a:latin typeface="Times New Roman" panose="02020603050405020304" pitchFamily="18" charset="0"/>
                <a:cs typeface="Times New Roman" panose="02020603050405020304" pitchFamily="18" charset="0"/>
              </a:rPr>
              <a:t>A cat sat on the mat.</a:t>
            </a:r>
          </a:p>
        </p:txBody>
      </p:sp>
      <p:sp>
        <p:nvSpPr>
          <p:cNvPr id="6" name="内容占位符 2">
            <a:extLst>
              <a:ext uri="{FF2B5EF4-FFF2-40B4-BE49-F238E27FC236}">
                <a16:creationId xmlns:a16="http://schemas.microsoft.com/office/drawing/2014/main" id="{EF176ECF-234F-CF41-AFDD-E9653E4C7EAD}"/>
              </a:ext>
            </a:extLst>
          </p:cNvPr>
          <p:cNvSpPr txBox="1">
            <a:spLocks/>
          </p:cNvSpPr>
          <p:nvPr/>
        </p:nvSpPr>
        <p:spPr>
          <a:xfrm>
            <a:off x="838200" y="2955487"/>
            <a:ext cx="53734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S → NP + VP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NP → (Det) + (AdjP) + N + (PP)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VP → V + (NP) + (PP)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AdjP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Adj</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PP → P + NP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(Adv) + Adv</a:t>
            </a:r>
            <a:endParaRPr lang="en-US" altLang="zh-CN" dirty="0">
              <a:solidFill>
                <a:srgbClr val="0E0E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1782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None/>
            </a:pPr>
            <a:r>
              <a:rPr lang="en-US" altLang="zh-CN" b="1" dirty="0">
                <a:solidFill>
                  <a:srgbClr val="0E0E0E"/>
                </a:solidFill>
                <a:latin typeface="Times New Roman" panose="02020603050405020304" pitchFamily="18" charset="0"/>
                <a:cs typeface="Times New Roman" panose="02020603050405020304" pitchFamily="18" charset="0"/>
              </a:rPr>
              <a:t>A cat sat on the mat.</a:t>
            </a:r>
          </a:p>
        </p:txBody>
      </p:sp>
      <p:pic>
        <p:nvPicPr>
          <p:cNvPr id="5" name="图片 4">
            <a:extLst>
              <a:ext uri="{FF2B5EF4-FFF2-40B4-BE49-F238E27FC236}">
                <a16:creationId xmlns:a16="http://schemas.microsoft.com/office/drawing/2014/main" id="{A02FE6F3-4C27-0349-BD6F-12284A5FC0D0}"/>
              </a:ext>
            </a:extLst>
          </p:cNvPr>
          <p:cNvPicPr>
            <a:picLocks noChangeAspect="1"/>
          </p:cNvPicPr>
          <p:nvPr/>
        </p:nvPicPr>
        <p:blipFill>
          <a:blip r:embed="rId2"/>
          <a:stretch>
            <a:fillRect/>
          </a:stretch>
        </p:blipFill>
        <p:spPr>
          <a:xfrm>
            <a:off x="5623910" y="323850"/>
            <a:ext cx="4318000" cy="6210300"/>
          </a:xfrm>
          <a:prstGeom prst="rect">
            <a:avLst/>
          </a:prstGeom>
        </p:spPr>
      </p:pic>
    </p:spTree>
    <p:extLst>
      <p:ext uri="{BB962C8B-B14F-4D97-AF65-F5344CB8AC3E}">
        <p14:creationId xmlns:p14="http://schemas.microsoft.com/office/powerpoint/2010/main" val="2352400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F1221D-1855-EF42-AAB4-2C71864124D6}"/>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语法？句法？</a:t>
            </a:r>
          </a:p>
        </p:txBody>
      </p:sp>
      <p:sp>
        <p:nvSpPr>
          <p:cNvPr id="3" name="内容占位符 2">
            <a:extLst>
              <a:ext uri="{FF2B5EF4-FFF2-40B4-BE49-F238E27FC236}">
                <a16:creationId xmlns:a16="http://schemas.microsoft.com/office/drawing/2014/main" id="{4B13093E-17FB-3842-A39F-F9A066EAB3C7}"/>
              </a:ext>
            </a:extLst>
          </p:cNvPr>
          <p:cNvSpPr>
            <a:spLocks noGrp="1"/>
          </p:cNvSpPr>
          <p:nvPr>
            <p:ph idx="1"/>
          </p:nvPr>
        </p:nvSpPr>
        <p:spPr>
          <a:xfrm>
            <a:off x="838200" y="1825625"/>
            <a:ext cx="5538849" cy="4351338"/>
          </a:xfrm>
        </p:spPr>
        <p:txBody>
          <a:bodyPr>
            <a:noAutofit/>
          </a:bodyPr>
          <a:lstStyle/>
          <a:p>
            <a:pPr marL="0" indent="0">
              <a:buNone/>
            </a:pPr>
            <a:r>
              <a:rPr kumimoji="1" lang="en-US" altLang="zh-CN" sz="1800" dirty="0">
                <a:latin typeface="Times New Roman" panose="02020603050405020304" pitchFamily="18" charset="0"/>
                <a:cs typeface="Times New Roman" panose="02020603050405020304" pitchFamily="18" charset="0"/>
              </a:rPr>
              <a:t>After much debate, ___________ finally made a decision: the judges for the 1974 Nobel Prize in Literature would award </a:t>
            </a:r>
            <a:r>
              <a:rPr kumimoji="1" lang="en-US" altLang="zh-CN" sz="1800" dirty="0" err="1">
                <a:latin typeface="Times New Roman" panose="02020603050405020304" pitchFamily="18" charset="0"/>
                <a:cs typeface="Times New Roman" panose="02020603050405020304" pitchFamily="18" charset="0"/>
              </a:rPr>
              <a:t>Eyvind</a:t>
            </a:r>
            <a:r>
              <a:rPr kumimoji="1" lang="en-US" altLang="zh-CN" sz="1800" dirty="0">
                <a:latin typeface="Times New Roman" panose="02020603050405020304" pitchFamily="18" charset="0"/>
                <a:cs typeface="Times New Roman" panose="02020603050405020304" pitchFamily="18" charset="0"/>
              </a:rPr>
              <a:t> Johnson of Sweden with that year's prize “for a narrative art, far-seeing in lands and ages, in the service of freedom.”</a:t>
            </a:r>
          </a:p>
          <a:p>
            <a:pPr marL="0" indent="0">
              <a:buNone/>
            </a:pPr>
            <a:r>
              <a:rPr kumimoji="1" lang="en-US" altLang="zh-CN" sz="1800" dirty="0">
                <a:latin typeface="Times New Roman" panose="02020603050405020304" pitchFamily="18" charset="0"/>
                <a:cs typeface="Times New Roman" panose="02020603050405020304" pitchFamily="18" charset="0"/>
              </a:rPr>
              <a:t>Which choice completes the text so that it conforms to the conventions of Standard English?</a:t>
            </a:r>
          </a:p>
          <a:p>
            <a:pPr marL="0" indent="0">
              <a:buNone/>
            </a:pPr>
            <a:r>
              <a:rPr kumimoji="1" lang="en-US" altLang="zh-CN" sz="1800" dirty="0">
                <a:latin typeface="Times New Roman" panose="02020603050405020304" pitchFamily="18" charset="0"/>
                <a:cs typeface="Times New Roman" panose="02020603050405020304" pitchFamily="18" charset="0"/>
              </a:rPr>
              <a:t>A) you</a:t>
            </a:r>
          </a:p>
          <a:p>
            <a:pPr marL="0" indent="0">
              <a:buNone/>
            </a:pPr>
            <a:r>
              <a:rPr kumimoji="1" lang="en-US" altLang="zh-CN" sz="1800" dirty="0">
                <a:latin typeface="Times New Roman" panose="02020603050405020304" pitchFamily="18" charset="0"/>
                <a:cs typeface="Times New Roman" panose="02020603050405020304" pitchFamily="18" charset="0"/>
              </a:rPr>
              <a:t>B) it</a:t>
            </a:r>
          </a:p>
          <a:p>
            <a:pPr marL="0" indent="0">
              <a:buNone/>
            </a:pPr>
            <a:r>
              <a:rPr kumimoji="1" lang="en-US" altLang="zh-CN" sz="1800" dirty="0">
                <a:latin typeface="Times New Roman" panose="02020603050405020304" pitchFamily="18" charset="0"/>
                <a:cs typeface="Times New Roman" panose="02020603050405020304" pitchFamily="18" charset="0"/>
              </a:rPr>
              <a:t>C) anyone</a:t>
            </a:r>
          </a:p>
          <a:p>
            <a:pPr marL="0" indent="0">
              <a:buNone/>
            </a:pPr>
            <a:r>
              <a:rPr kumimoji="1" lang="en-US" altLang="zh-CN" sz="1800" dirty="0">
                <a:latin typeface="Times New Roman" panose="02020603050405020304" pitchFamily="18" charset="0"/>
                <a:cs typeface="Times New Roman" panose="02020603050405020304" pitchFamily="18" charset="0"/>
              </a:rPr>
              <a:t>D) they</a:t>
            </a:r>
            <a:endParaRPr kumimoji="1" lang="zh-CN" altLang="en-US" sz="1800" dirty="0">
              <a:latin typeface="Times New Roman" panose="02020603050405020304" pitchFamily="18" charset="0"/>
              <a:cs typeface="Times New Roman" panose="02020603050405020304" pitchFamily="18" charset="0"/>
            </a:endParaRPr>
          </a:p>
        </p:txBody>
      </p:sp>
      <p:sp>
        <p:nvSpPr>
          <p:cNvPr id="5" name="文本框 4">
            <a:extLst>
              <a:ext uri="{FF2B5EF4-FFF2-40B4-BE49-F238E27FC236}">
                <a16:creationId xmlns:a16="http://schemas.microsoft.com/office/drawing/2014/main" id="{68AC82BA-BB0D-B846-B636-7B702CB90CF2}"/>
              </a:ext>
            </a:extLst>
          </p:cNvPr>
          <p:cNvSpPr txBox="1"/>
          <p:nvPr/>
        </p:nvSpPr>
        <p:spPr>
          <a:xfrm>
            <a:off x="6377049" y="821651"/>
            <a:ext cx="5538849" cy="5355312"/>
          </a:xfrm>
          <a:prstGeom prst="rect">
            <a:avLst/>
          </a:prstGeom>
          <a:noFill/>
        </p:spPr>
        <p:txBody>
          <a:bodyPr wrap="square">
            <a:spAutoFit/>
          </a:bodyPr>
          <a:lstStyle/>
          <a:p>
            <a:r>
              <a:rPr kumimoji="1" lang="en-US" altLang="zh-CN" dirty="0">
                <a:latin typeface="Times New Roman" panose="02020603050405020304" pitchFamily="18" charset="0"/>
                <a:cs typeface="Times New Roman" panose="02020603050405020304" pitchFamily="18" charset="0"/>
              </a:rPr>
              <a:t>In 2016, engineer Vanessa Galvez oversaw the installation of 164 bioswales, vegetated channels designed to absorb and divert stormwater, along the streets of Queens, New York. By reducing the runoff flowing into city sewers, _____. </a:t>
            </a:r>
          </a:p>
          <a:p>
            <a:endParaRPr kumimoji="1" lang="en-US" altLang="zh-CN" dirty="0">
              <a:latin typeface="Times New Roman" panose="02020603050405020304" pitchFamily="18" charset="0"/>
              <a:cs typeface="Times New Roman" panose="02020603050405020304" pitchFamily="18" charset="0"/>
            </a:endParaRPr>
          </a:p>
          <a:p>
            <a:r>
              <a:rPr kumimoji="1" lang="en-US" altLang="zh-CN" dirty="0">
                <a:latin typeface="Times New Roman" panose="02020603050405020304" pitchFamily="18" charset="0"/>
                <a:cs typeface="Times New Roman" panose="02020603050405020304" pitchFamily="18" charset="0"/>
              </a:rPr>
              <a:t>Which choice completes the text so that it conforms to the conventions of Standard English? </a:t>
            </a:r>
          </a:p>
          <a:p>
            <a:endParaRPr kumimoji="1" lang="en-US" altLang="zh-CN" dirty="0">
              <a:latin typeface="Times New Roman" panose="02020603050405020304" pitchFamily="18" charset="0"/>
              <a:cs typeface="Times New Roman" panose="02020603050405020304" pitchFamily="18" charset="0"/>
            </a:endParaRPr>
          </a:p>
          <a:p>
            <a:pPr marL="342900" indent="-342900">
              <a:buAutoNum type="alphaUcParenR"/>
            </a:pPr>
            <a:r>
              <a:rPr kumimoji="1" lang="en-US" altLang="zh-CN" dirty="0">
                <a:latin typeface="Times New Roman" panose="02020603050405020304" pitchFamily="18" charset="0"/>
                <a:cs typeface="Times New Roman" panose="02020603050405020304" pitchFamily="18" charset="0"/>
              </a:rPr>
              <a:t>the mitigation of both street flooding and the resulting pollution of nearby waterways has been achieved by bioswales. </a:t>
            </a:r>
          </a:p>
          <a:p>
            <a:pPr marL="342900" indent="-342900">
              <a:buAutoNum type="alphaUcParenR"/>
            </a:pPr>
            <a:r>
              <a:rPr kumimoji="1" lang="en-US" altLang="zh-CN" dirty="0">
                <a:latin typeface="Times New Roman" panose="02020603050405020304" pitchFamily="18" charset="0"/>
                <a:cs typeface="Times New Roman" panose="02020603050405020304" pitchFamily="18" charset="0"/>
              </a:rPr>
              <a:t>the bioswales have mitigated both street flooding and the resulting pollution of nearby waterways. </a:t>
            </a:r>
          </a:p>
          <a:p>
            <a:pPr marL="342900" indent="-342900">
              <a:buAutoNum type="alphaUcParenR"/>
            </a:pPr>
            <a:r>
              <a:rPr kumimoji="1" lang="en-US" altLang="zh-CN" dirty="0">
                <a:latin typeface="Times New Roman" panose="02020603050405020304" pitchFamily="18" charset="0"/>
                <a:cs typeface="Times New Roman" panose="02020603050405020304" pitchFamily="18" charset="0"/>
              </a:rPr>
              <a:t>the bioswales’ mitigation of both street flooding and the resulting pollution of nearby waterways has been achieved. </a:t>
            </a:r>
          </a:p>
          <a:p>
            <a:pPr marL="342900" indent="-342900">
              <a:buAutoNum type="alphaUcParenR"/>
            </a:pPr>
            <a:r>
              <a:rPr kumimoji="1" lang="en-US" altLang="zh-CN" dirty="0">
                <a:latin typeface="Times New Roman" panose="02020603050405020304" pitchFamily="18" charset="0"/>
                <a:cs typeface="Times New Roman" panose="02020603050405020304" pitchFamily="18" charset="0"/>
              </a:rPr>
              <a:t>both street flooding and the resulting pollution of nearby waterways have been mitigated by bioswales</a:t>
            </a:r>
            <a:endParaRPr kumimoji="1"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6723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None/>
            </a:pPr>
            <a:r>
              <a:rPr lang="en-US" altLang="zh-CN" b="1" dirty="0">
                <a:solidFill>
                  <a:srgbClr val="0E0E0E"/>
                </a:solidFill>
                <a:latin typeface="Times New Roman" panose="02020603050405020304" pitchFamily="18" charset="0"/>
                <a:cs typeface="Times New Roman" panose="02020603050405020304" pitchFamily="18" charset="0"/>
              </a:rPr>
              <a:t>The student put the book on the table.</a:t>
            </a:r>
          </a:p>
        </p:txBody>
      </p:sp>
      <p:sp>
        <p:nvSpPr>
          <p:cNvPr id="7" name="内容占位符 2">
            <a:extLst>
              <a:ext uri="{FF2B5EF4-FFF2-40B4-BE49-F238E27FC236}">
                <a16:creationId xmlns:a16="http://schemas.microsoft.com/office/drawing/2014/main" id="{95208378-A59B-0A49-A12C-819FAEC6B953}"/>
              </a:ext>
            </a:extLst>
          </p:cNvPr>
          <p:cNvSpPr txBox="1">
            <a:spLocks/>
          </p:cNvSpPr>
          <p:nvPr/>
        </p:nvSpPr>
        <p:spPr>
          <a:xfrm>
            <a:off x="838200" y="2955487"/>
            <a:ext cx="53734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S → NP + VP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NP → (Det) + (AdjP) + N + (PP)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VP → V + (NP) + (PP)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AdjP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Adj</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PP → P + NP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(Adv) + Adv</a:t>
            </a:r>
            <a:endParaRPr lang="en-US" altLang="zh-CN" dirty="0">
              <a:solidFill>
                <a:srgbClr val="0E0E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9042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None/>
            </a:pPr>
            <a:r>
              <a:rPr lang="en-US" altLang="zh-CN" b="1" dirty="0">
                <a:solidFill>
                  <a:srgbClr val="0E0E0E"/>
                </a:solidFill>
                <a:latin typeface="Times New Roman" panose="02020603050405020304" pitchFamily="18" charset="0"/>
                <a:cs typeface="Times New Roman" panose="02020603050405020304" pitchFamily="18" charset="0"/>
              </a:rPr>
              <a:t>The student put the book on the table.</a:t>
            </a:r>
          </a:p>
        </p:txBody>
      </p:sp>
      <p:pic>
        <p:nvPicPr>
          <p:cNvPr id="6" name="图片 5">
            <a:extLst>
              <a:ext uri="{FF2B5EF4-FFF2-40B4-BE49-F238E27FC236}">
                <a16:creationId xmlns:a16="http://schemas.microsoft.com/office/drawing/2014/main" id="{7EA4FF69-2BC4-A243-B6E6-EC5B0ECD1DBE}"/>
              </a:ext>
            </a:extLst>
          </p:cNvPr>
          <p:cNvPicPr>
            <a:picLocks noChangeAspect="1"/>
          </p:cNvPicPr>
          <p:nvPr/>
        </p:nvPicPr>
        <p:blipFill>
          <a:blip r:embed="rId2"/>
          <a:stretch>
            <a:fillRect/>
          </a:stretch>
        </p:blipFill>
        <p:spPr>
          <a:xfrm>
            <a:off x="5933527" y="365124"/>
            <a:ext cx="5070803" cy="6194527"/>
          </a:xfrm>
          <a:prstGeom prst="rect">
            <a:avLst/>
          </a:prstGeom>
        </p:spPr>
      </p:pic>
    </p:spTree>
    <p:extLst>
      <p:ext uri="{BB962C8B-B14F-4D97-AF65-F5344CB8AC3E}">
        <p14:creationId xmlns:p14="http://schemas.microsoft.com/office/powerpoint/2010/main" val="1982320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5373414" cy="4351338"/>
          </a:xfrm>
        </p:spPr>
        <p:txBody>
          <a:bodyPr/>
          <a:lstStyle/>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Organic farming is a method of growing food that tries to reduce environmental harm using natural forms of pest control and avoiding fertilizers made with synthetic materials.</a:t>
            </a:r>
          </a:p>
        </p:txBody>
      </p:sp>
      <p:sp>
        <p:nvSpPr>
          <p:cNvPr id="7" name="内容占位符 2">
            <a:extLst>
              <a:ext uri="{FF2B5EF4-FFF2-40B4-BE49-F238E27FC236}">
                <a16:creationId xmlns:a16="http://schemas.microsoft.com/office/drawing/2014/main" id="{CA9984DC-3814-0443-87AF-C35A13E12182}"/>
              </a:ext>
            </a:extLst>
          </p:cNvPr>
          <p:cNvSpPr txBox="1">
            <a:spLocks/>
          </p:cNvSpPr>
          <p:nvPr/>
        </p:nvSpPr>
        <p:spPr>
          <a:xfrm>
            <a:off x="6340365" y="1825625"/>
            <a:ext cx="537341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S → NP + VP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NP → (Det) + (AdjP) + N + (PP)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VP → V + (NP) + (PP)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AdjP → (</a:t>
            </a: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Adj</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PP → P + NP</a:t>
            </a:r>
            <a:endParaRPr lang="en-US" altLang="zh-CN" dirty="0">
              <a:solidFill>
                <a:srgbClr val="0E0E0E"/>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altLang="zh-CN" b="1" dirty="0" err="1">
                <a:solidFill>
                  <a:srgbClr val="0E0E0E"/>
                </a:solidFill>
                <a:latin typeface="Times New Roman" panose="02020603050405020304" pitchFamily="18" charset="0"/>
                <a:cs typeface="Times New Roman" panose="02020603050405020304" pitchFamily="18" charset="0"/>
              </a:rPr>
              <a:t>AdvP</a:t>
            </a:r>
            <a:r>
              <a:rPr lang="en-US" altLang="zh-CN" b="1" dirty="0">
                <a:solidFill>
                  <a:srgbClr val="0E0E0E"/>
                </a:solidFill>
                <a:latin typeface="Times New Roman" panose="02020603050405020304" pitchFamily="18" charset="0"/>
                <a:cs typeface="Times New Roman" panose="02020603050405020304" pitchFamily="18" charset="0"/>
              </a:rPr>
              <a:t> → (Adv) + Adv</a:t>
            </a:r>
            <a:endParaRPr lang="en-US" altLang="zh-CN" dirty="0">
              <a:solidFill>
                <a:srgbClr val="0E0E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950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18A185-8DF6-DA4E-86C9-338EAD72BD9A}"/>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句法分析树状图</a:t>
            </a:r>
          </a:p>
        </p:txBody>
      </p:sp>
      <p:sp>
        <p:nvSpPr>
          <p:cNvPr id="3" name="内容占位符 2">
            <a:extLst>
              <a:ext uri="{FF2B5EF4-FFF2-40B4-BE49-F238E27FC236}">
                <a16:creationId xmlns:a16="http://schemas.microsoft.com/office/drawing/2014/main" id="{73A541B9-4ACE-D74C-9C9B-39CC3B42EF00}"/>
              </a:ext>
            </a:extLst>
          </p:cNvPr>
          <p:cNvSpPr>
            <a:spLocks noGrp="1"/>
          </p:cNvSpPr>
          <p:nvPr>
            <p:ph idx="1"/>
          </p:nvPr>
        </p:nvSpPr>
        <p:spPr>
          <a:xfrm>
            <a:off x="838200" y="1825625"/>
            <a:ext cx="11049000" cy="4351338"/>
          </a:xfrm>
        </p:spPr>
        <p:txBody>
          <a:bodyPr/>
          <a:lstStyle/>
          <a:p>
            <a:pPr marL="0" indent="0">
              <a:buFont typeface="Arial" panose="020B0604020202020204" pitchFamily="34" charset="0"/>
              <a:buNone/>
            </a:pPr>
            <a:r>
              <a:rPr lang="en-US" altLang="zh-CN" b="1" dirty="0">
                <a:solidFill>
                  <a:srgbClr val="0E0E0E"/>
                </a:solidFill>
                <a:latin typeface="Times New Roman" panose="02020603050405020304" pitchFamily="18" charset="0"/>
                <a:cs typeface="Times New Roman" panose="02020603050405020304" pitchFamily="18" charset="0"/>
              </a:rPr>
              <a:t>Organic farming is a method of growing food that tries to reduce environmental harm using natural forms of pest control and avoiding fertilizers made with synthetic materials.</a:t>
            </a:r>
          </a:p>
        </p:txBody>
      </p:sp>
      <p:pic>
        <p:nvPicPr>
          <p:cNvPr id="6" name="图片 5">
            <a:extLst>
              <a:ext uri="{FF2B5EF4-FFF2-40B4-BE49-F238E27FC236}">
                <a16:creationId xmlns:a16="http://schemas.microsoft.com/office/drawing/2014/main" id="{AAEEC1D8-0EB7-E94A-91ED-9F2F13EB55C5}"/>
              </a:ext>
            </a:extLst>
          </p:cNvPr>
          <p:cNvPicPr>
            <a:picLocks noChangeAspect="1"/>
          </p:cNvPicPr>
          <p:nvPr/>
        </p:nvPicPr>
        <p:blipFill>
          <a:blip r:embed="rId2"/>
          <a:stretch>
            <a:fillRect/>
          </a:stretch>
        </p:blipFill>
        <p:spPr>
          <a:xfrm>
            <a:off x="0" y="2966289"/>
            <a:ext cx="12192000" cy="3891711"/>
          </a:xfrm>
          <a:prstGeom prst="rect">
            <a:avLst/>
          </a:prstGeom>
        </p:spPr>
      </p:pic>
    </p:spTree>
    <p:extLst>
      <p:ext uri="{BB962C8B-B14F-4D97-AF65-F5344CB8AC3E}">
        <p14:creationId xmlns:p14="http://schemas.microsoft.com/office/powerpoint/2010/main" val="214749420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F1221D-1855-EF42-AAB4-2C71864124D6}"/>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语法？句法？</a:t>
            </a:r>
          </a:p>
        </p:txBody>
      </p:sp>
      <p:sp>
        <p:nvSpPr>
          <p:cNvPr id="7" name="椭圆 6">
            <a:extLst>
              <a:ext uri="{FF2B5EF4-FFF2-40B4-BE49-F238E27FC236}">
                <a16:creationId xmlns:a16="http://schemas.microsoft.com/office/drawing/2014/main" id="{DDB4B891-CFBA-394E-9C58-5777E3066FD4}"/>
              </a:ext>
            </a:extLst>
          </p:cNvPr>
          <p:cNvSpPr/>
          <p:nvPr/>
        </p:nvSpPr>
        <p:spPr>
          <a:xfrm>
            <a:off x="2850078" y="1805049"/>
            <a:ext cx="5925787" cy="4687826"/>
          </a:xfrm>
          <a:custGeom>
            <a:avLst/>
            <a:gdLst>
              <a:gd name="connsiteX0" fmla="*/ 0 w 5925787"/>
              <a:gd name="connsiteY0" fmla="*/ 2343913 h 4687826"/>
              <a:gd name="connsiteX1" fmla="*/ 2962894 w 5925787"/>
              <a:gd name="connsiteY1" fmla="*/ 0 h 4687826"/>
              <a:gd name="connsiteX2" fmla="*/ 5925788 w 5925787"/>
              <a:gd name="connsiteY2" fmla="*/ 2343913 h 4687826"/>
              <a:gd name="connsiteX3" fmla="*/ 2962894 w 5925787"/>
              <a:gd name="connsiteY3" fmla="*/ 4687826 h 4687826"/>
              <a:gd name="connsiteX4" fmla="*/ 0 w 5925787"/>
              <a:gd name="connsiteY4" fmla="*/ 2343913 h 4687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5787" h="4687826" extrusionOk="0">
                <a:moveTo>
                  <a:pt x="0" y="2343913"/>
                </a:moveTo>
                <a:cubicBezTo>
                  <a:pt x="-116418" y="977597"/>
                  <a:pt x="1184045" y="53478"/>
                  <a:pt x="2962894" y="0"/>
                </a:cubicBezTo>
                <a:cubicBezTo>
                  <a:pt x="4631891" y="6871"/>
                  <a:pt x="5709380" y="1056287"/>
                  <a:pt x="5925788" y="2343913"/>
                </a:cubicBezTo>
                <a:cubicBezTo>
                  <a:pt x="5838873" y="3723297"/>
                  <a:pt x="4577653" y="4807226"/>
                  <a:pt x="2962894" y="4687826"/>
                </a:cubicBezTo>
                <a:cubicBezTo>
                  <a:pt x="1268752" y="4656213"/>
                  <a:pt x="333027" y="3797543"/>
                  <a:pt x="0" y="2343913"/>
                </a:cubicBezTo>
                <a:close/>
              </a:path>
            </a:pathLst>
          </a:custGeom>
          <a:noFill/>
          <a:ln w="38100">
            <a:solidFill>
              <a:schemeClr val="tx1"/>
            </a:solidFill>
            <a:extLst>
              <a:ext uri="{C807C97D-BFC1-408E-A445-0C87EB9F89A2}">
                <ask:lineSketchStyleProps xmlns:ask="http://schemas.microsoft.com/office/drawing/2018/sketchyshapes" sd="1219033472">
                  <a:prstGeom prst="ellipse">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椭圆 7">
            <a:extLst>
              <a:ext uri="{FF2B5EF4-FFF2-40B4-BE49-F238E27FC236}">
                <a16:creationId xmlns:a16="http://schemas.microsoft.com/office/drawing/2014/main" id="{4A1B3640-BB86-8944-966D-80C54A028E92}"/>
              </a:ext>
            </a:extLst>
          </p:cNvPr>
          <p:cNvSpPr/>
          <p:nvPr/>
        </p:nvSpPr>
        <p:spPr>
          <a:xfrm>
            <a:off x="5272644" y="2743200"/>
            <a:ext cx="3038104" cy="3142054"/>
          </a:xfrm>
          <a:custGeom>
            <a:avLst/>
            <a:gdLst>
              <a:gd name="connsiteX0" fmla="*/ 0 w 3038104"/>
              <a:gd name="connsiteY0" fmla="*/ 1571027 h 3142054"/>
              <a:gd name="connsiteX1" fmla="*/ 1519052 w 3038104"/>
              <a:gd name="connsiteY1" fmla="*/ 0 h 3142054"/>
              <a:gd name="connsiteX2" fmla="*/ 3038104 w 3038104"/>
              <a:gd name="connsiteY2" fmla="*/ 1571027 h 3142054"/>
              <a:gd name="connsiteX3" fmla="*/ 1519052 w 3038104"/>
              <a:gd name="connsiteY3" fmla="*/ 3142054 h 3142054"/>
              <a:gd name="connsiteX4" fmla="*/ 0 w 3038104"/>
              <a:gd name="connsiteY4" fmla="*/ 1571027 h 3142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104" h="3142054" extrusionOk="0">
                <a:moveTo>
                  <a:pt x="0" y="1571027"/>
                </a:moveTo>
                <a:cubicBezTo>
                  <a:pt x="-74513" y="657412"/>
                  <a:pt x="636034" y="16540"/>
                  <a:pt x="1519052" y="0"/>
                </a:cubicBezTo>
                <a:cubicBezTo>
                  <a:pt x="2532329" y="36700"/>
                  <a:pt x="2890523" y="708066"/>
                  <a:pt x="3038104" y="1571027"/>
                </a:cubicBezTo>
                <a:cubicBezTo>
                  <a:pt x="2887707" y="2585552"/>
                  <a:pt x="2347301" y="3201198"/>
                  <a:pt x="1519052" y="3142054"/>
                </a:cubicBezTo>
                <a:cubicBezTo>
                  <a:pt x="515005" y="3051725"/>
                  <a:pt x="214008" y="2540936"/>
                  <a:pt x="0" y="1571027"/>
                </a:cubicBezTo>
                <a:close/>
              </a:path>
            </a:pathLst>
          </a:custGeom>
          <a:noFill/>
          <a:ln w="38100">
            <a:solidFill>
              <a:schemeClr val="tx1"/>
            </a:solidFill>
            <a:extLst>
              <a:ext uri="{C807C97D-BFC1-408E-A445-0C87EB9F89A2}">
                <ask:lineSketchStyleProps xmlns:ask="http://schemas.microsoft.com/office/drawing/2018/sketchyshapes" sd="1219033472">
                  <a:prstGeom prst="ellipse">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a:extLst>
              <a:ext uri="{FF2B5EF4-FFF2-40B4-BE49-F238E27FC236}">
                <a16:creationId xmlns:a16="http://schemas.microsoft.com/office/drawing/2014/main" id="{72DE95DF-E1F2-E445-988F-F00A04F1DDD2}"/>
              </a:ext>
            </a:extLst>
          </p:cNvPr>
          <p:cNvSpPr txBox="1"/>
          <p:nvPr/>
        </p:nvSpPr>
        <p:spPr>
          <a:xfrm>
            <a:off x="6305797" y="4025734"/>
            <a:ext cx="1033154" cy="523220"/>
          </a:xfrm>
          <a:prstGeom prst="rect">
            <a:avLst/>
          </a:prstGeom>
          <a:noFill/>
        </p:spPr>
        <p:txBody>
          <a:bodyPr wrap="square" rtlCol="0">
            <a:spAutoFit/>
          </a:bodyPr>
          <a:lstStyle/>
          <a:p>
            <a:r>
              <a:rPr kumimoji="1" lang="zh-CN" altLang="en-US" sz="2800" dirty="0">
                <a:latin typeface="OLD NEWSPAPERS SUNG" panose="02000000000000000000" pitchFamily="2" charset="-122"/>
                <a:ea typeface="OLD NEWSPAPERS SUNG" panose="02000000000000000000" pitchFamily="2" charset="-122"/>
              </a:rPr>
              <a:t>句法</a:t>
            </a:r>
          </a:p>
        </p:txBody>
      </p:sp>
      <p:sp>
        <p:nvSpPr>
          <p:cNvPr id="10" name="文本框 9">
            <a:extLst>
              <a:ext uri="{FF2B5EF4-FFF2-40B4-BE49-F238E27FC236}">
                <a16:creationId xmlns:a16="http://schemas.microsoft.com/office/drawing/2014/main" id="{100237F6-C4C1-F140-8587-DC99727FD877}"/>
              </a:ext>
            </a:extLst>
          </p:cNvPr>
          <p:cNvSpPr txBox="1"/>
          <p:nvPr/>
        </p:nvSpPr>
        <p:spPr>
          <a:xfrm>
            <a:off x="2398672" y="1947553"/>
            <a:ext cx="902811" cy="523220"/>
          </a:xfrm>
          <a:prstGeom prst="rect">
            <a:avLst/>
          </a:prstGeom>
          <a:noFill/>
        </p:spPr>
        <p:txBody>
          <a:bodyPr wrap="none" rtlCol="0">
            <a:spAutoFit/>
          </a:bodyPr>
          <a:lstStyle/>
          <a:p>
            <a:r>
              <a:rPr kumimoji="1" lang="zh-CN" altLang="en-US" sz="2800" dirty="0">
                <a:latin typeface="OLD NEWSPAPERS SUNG" panose="02000000000000000000" pitchFamily="2" charset="-122"/>
                <a:ea typeface="OLD NEWSPAPERS SUNG" panose="02000000000000000000" pitchFamily="2" charset="-122"/>
              </a:rPr>
              <a:t>语法</a:t>
            </a:r>
          </a:p>
        </p:txBody>
      </p:sp>
      <p:sp>
        <p:nvSpPr>
          <p:cNvPr id="11" name="文本框 10">
            <a:extLst>
              <a:ext uri="{FF2B5EF4-FFF2-40B4-BE49-F238E27FC236}">
                <a16:creationId xmlns:a16="http://schemas.microsoft.com/office/drawing/2014/main" id="{41C5E46A-A84C-A84E-9CCC-7B17A9E3E453}"/>
              </a:ext>
            </a:extLst>
          </p:cNvPr>
          <p:cNvSpPr txBox="1"/>
          <p:nvPr/>
        </p:nvSpPr>
        <p:spPr>
          <a:xfrm>
            <a:off x="4144130" y="2481590"/>
            <a:ext cx="902811" cy="523220"/>
          </a:xfrm>
          <a:prstGeom prst="rect">
            <a:avLst/>
          </a:prstGeom>
          <a:noFill/>
        </p:spPr>
        <p:txBody>
          <a:bodyPr wrap="none" rtlCol="0">
            <a:spAutoFit/>
          </a:bodyPr>
          <a:lstStyle/>
          <a:p>
            <a:r>
              <a:rPr kumimoji="1" lang="zh-CN" altLang="en-US" sz="2800" dirty="0">
                <a:latin typeface="OLD NEWSPAPERS SUNG" panose="02000000000000000000" pitchFamily="2" charset="-122"/>
                <a:ea typeface="OLD NEWSPAPERS SUNG" panose="02000000000000000000" pitchFamily="2" charset="-122"/>
              </a:rPr>
              <a:t>语用</a:t>
            </a:r>
          </a:p>
        </p:txBody>
      </p:sp>
      <p:sp>
        <p:nvSpPr>
          <p:cNvPr id="12" name="文本框 11">
            <a:extLst>
              <a:ext uri="{FF2B5EF4-FFF2-40B4-BE49-F238E27FC236}">
                <a16:creationId xmlns:a16="http://schemas.microsoft.com/office/drawing/2014/main" id="{CF8A9F7E-AF50-8F47-9F88-F7C434369BC4}"/>
              </a:ext>
            </a:extLst>
          </p:cNvPr>
          <p:cNvSpPr txBox="1"/>
          <p:nvPr/>
        </p:nvSpPr>
        <p:spPr>
          <a:xfrm>
            <a:off x="3398036" y="3591581"/>
            <a:ext cx="902811" cy="523220"/>
          </a:xfrm>
          <a:prstGeom prst="rect">
            <a:avLst/>
          </a:prstGeom>
          <a:noFill/>
        </p:spPr>
        <p:txBody>
          <a:bodyPr wrap="none" rtlCol="0">
            <a:spAutoFit/>
          </a:bodyPr>
          <a:lstStyle/>
          <a:p>
            <a:r>
              <a:rPr kumimoji="1" lang="zh-CN" altLang="en-US" sz="2800" dirty="0">
                <a:latin typeface="OLD NEWSPAPERS SUNG" panose="02000000000000000000" pitchFamily="2" charset="-122"/>
                <a:ea typeface="OLD NEWSPAPERS SUNG" panose="02000000000000000000" pitchFamily="2" charset="-122"/>
              </a:rPr>
              <a:t>语义</a:t>
            </a:r>
          </a:p>
        </p:txBody>
      </p:sp>
      <p:sp>
        <p:nvSpPr>
          <p:cNvPr id="13" name="文本框 12">
            <a:extLst>
              <a:ext uri="{FF2B5EF4-FFF2-40B4-BE49-F238E27FC236}">
                <a16:creationId xmlns:a16="http://schemas.microsoft.com/office/drawing/2014/main" id="{4FE3106E-8243-1443-A91F-20D708F84F82}"/>
              </a:ext>
            </a:extLst>
          </p:cNvPr>
          <p:cNvSpPr txBox="1"/>
          <p:nvPr/>
        </p:nvSpPr>
        <p:spPr>
          <a:xfrm>
            <a:off x="3692724" y="4810876"/>
            <a:ext cx="902811" cy="523220"/>
          </a:xfrm>
          <a:prstGeom prst="rect">
            <a:avLst/>
          </a:prstGeom>
          <a:noFill/>
        </p:spPr>
        <p:txBody>
          <a:bodyPr wrap="none" rtlCol="0">
            <a:spAutoFit/>
          </a:bodyPr>
          <a:lstStyle/>
          <a:p>
            <a:r>
              <a:rPr kumimoji="1" lang="zh-CN" altLang="en-US" sz="2800" dirty="0">
                <a:latin typeface="OLD NEWSPAPERS SUNG" panose="02000000000000000000" pitchFamily="2" charset="-122"/>
                <a:ea typeface="OLD NEWSPAPERS SUNG" panose="02000000000000000000" pitchFamily="2" charset="-122"/>
              </a:rPr>
              <a:t>形态</a:t>
            </a:r>
          </a:p>
        </p:txBody>
      </p:sp>
      <p:cxnSp>
        <p:nvCxnSpPr>
          <p:cNvPr id="15" name="直线连接符 14">
            <a:extLst>
              <a:ext uri="{FF2B5EF4-FFF2-40B4-BE49-F238E27FC236}">
                <a16:creationId xmlns:a16="http://schemas.microsoft.com/office/drawing/2014/main" id="{51967871-C6D4-A445-9D85-9D226CE34E6B}"/>
              </a:ext>
            </a:extLst>
          </p:cNvPr>
          <p:cNvCxnSpPr>
            <a:stCxn id="10" idx="3"/>
          </p:cNvCxnSpPr>
          <p:nvPr/>
        </p:nvCxnSpPr>
        <p:spPr>
          <a:xfrm>
            <a:off x="3301483" y="2209163"/>
            <a:ext cx="700501" cy="534037"/>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49139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E3255C5-702F-1142-8794-A4420319147B}"/>
              </a:ext>
            </a:extLst>
          </p:cNvPr>
          <p:cNvSpPr>
            <a:spLocks noGrp="1"/>
          </p:cNvSpPr>
          <p:nvPr>
            <p:ph idx="1"/>
          </p:nvPr>
        </p:nvSpPr>
        <p:spPr>
          <a:xfrm>
            <a:off x="5101936" y="1898912"/>
            <a:ext cx="1988127" cy="3060175"/>
          </a:xfrm>
        </p:spPr>
        <p:txBody>
          <a:bodyPr>
            <a:normAutofit/>
          </a:bodyPr>
          <a:lstStyle/>
          <a:p>
            <a:pPr marL="0" indent="0">
              <a:buNone/>
            </a:pPr>
            <a:r>
              <a:rPr kumimoji="1" lang="zh-CN" altLang="en-US" sz="3500" dirty="0">
                <a:latin typeface="OLD NEWSPAPERS SUNG" panose="02000000000000000000" pitchFamily="2" charset="-122"/>
                <a:ea typeface="OLD NEWSPAPERS SUNG" panose="02000000000000000000" pitchFamily="2" charset="-122"/>
              </a:rPr>
              <a:t>基本语序</a:t>
            </a:r>
            <a:endParaRPr kumimoji="1" lang="en-US" altLang="zh-CN" sz="3500" dirty="0">
              <a:latin typeface="OLD NEWSPAPERS SUNG" panose="02000000000000000000" pitchFamily="2" charset="-122"/>
              <a:ea typeface="OLD NEWSPAPERS SUNG" panose="02000000000000000000" pitchFamily="2" charset="-122"/>
            </a:endParaRPr>
          </a:p>
          <a:p>
            <a:pPr marL="0" indent="0">
              <a:buNone/>
            </a:pPr>
            <a:endParaRPr kumimoji="1" lang="en-US" altLang="zh-CN" sz="3500" dirty="0">
              <a:latin typeface="OLD NEWSPAPERS SUNG" panose="02000000000000000000" pitchFamily="2" charset="-122"/>
              <a:ea typeface="OLD NEWSPAPERS SUNG" panose="02000000000000000000" pitchFamily="2" charset="-122"/>
            </a:endParaRPr>
          </a:p>
          <a:p>
            <a:pPr marL="0" indent="0">
              <a:buNone/>
            </a:pPr>
            <a:r>
              <a:rPr kumimoji="1" lang="zh-CN" altLang="en-US" sz="3500" dirty="0">
                <a:latin typeface="OLD NEWSPAPERS SUNG" panose="02000000000000000000" pitchFamily="2" charset="-122"/>
                <a:ea typeface="OLD NEWSPAPERS SUNG" panose="02000000000000000000" pitchFamily="2" charset="-122"/>
              </a:rPr>
              <a:t>句法结构</a:t>
            </a:r>
            <a:endParaRPr kumimoji="1" lang="en-US" altLang="zh-CN" sz="3500" dirty="0">
              <a:latin typeface="OLD NEWSPAPERS SUNG" panose="02000000000000000000" pitchFamily="2" charset="-122"/>
              <a:ea typeface="OLD NEWSPAPERS SUNG" panose="02000000000000000000" pitchFamily="2" charset="-122"/>
            </a:endParaRPr>
          </a:p>
          <a:p>
            <a:pPr marL="0" indent="0">
              <a:buNone/>
            </a:pPr>
            <a:endParaRPr kumimoji="1" lang="en-US" altLang="zh-CN" sz="3500" dirty="0">
              <a:latin typeface="OLD NEWSPAPERS SUNG" panose="02000000000000000000" pitchFamily="2" charset="-122"/>
              <a:ea typeface="OLD NEWSPAPERS SUNG" panose="02000000000000000000" pitchFamily="2" charset="-122"/>
            </a:endParaRPr>
          </a:p>
          <a:p>
            <a:pPr marL="0" indent="0">
              <a:buNone/>
            </a:pPr>
            <a:r>
              <a:rPr kumimoji="1" lang="zh-CN" altLang="en-US" sz="3500" dirty="0">
                <a:latin typeface="OLD NEWSPAPERS SUNG" panose="02000000000000000000" pitchFamily="2" charset="-122"/>
                <a:ea typeface="OLD NEWSPAPERS SUNG" panose="02000000000000000000" pitchFamily="2" charset="-122"/>
              </a:rPr>
              <a:t>短语成分</a:t>
            </a:r>
          </a:p>
        </p:txBody>
      </p:sp>
    </p:spTree>
    <p:extLst>
      <p:ext uri="{BB962C8B-B14F-4D97-AF65-F5344CB8AC3E}">
        <p14:creationId xmlns:p14="http://schemas.microsoft.com/office/powerpoint/2010/main" val="3714480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a:extLst>
              <a:ext uri="{FF2B5EF4-FFF2-40B4-BE49-F238E27FC236}">
                <a16:creationId xmlns:a16="http://schemas.microsoft.com/office/drawing/2014/main" id="{F970EDEF-F332-ED4A-8ABB-8921227CAFBA}"/>
              </a:ext>
            </a:extLst>
          </p:cNvPr>
          <p:cNvSpPr>
            <a:spLocks noGrp="1"/>
          </p:cNvSpPr>
          <p:nvPr>
            <p:ph idx="1"/>
          </p:nvPr>
        </p:nvSpPr>
        <p:spPr>
          <a:xfrm>
            <a:off x="3041495" y="2141537"/>
            <a:ext cx="6109010" cy="4351338"/>
          </a:xfrm>
        </p:spPr>
        <p:txBody>
          <a:bodyPr/>
          <a:lstStyle/>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汉语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他吃了苹果</a:t>
            </a:r>
            <a:endPar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英语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He ate an apple</a:t>
            </a: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日语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b="1" dirty="0">
                <a:latin typeface="Yu Mincho" panose="02020400000000000000" pitchFamily="18" charset="-128"/>
                <a:ea typeface="Yu Mincho" panose="02020400000000000000" pitchFamily="18" charset="-128"/>
                <a:cs typeface="Times New Roman" panose="02020603050405020304" pitchFamily="18" charset="0"/>
              </a:rPr>
              <a:t>彼</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はりんごを</a:t>
            </a:r>
            <a:r>
              <a:rPr kumimoji="1" lang="zh-CN" altLang="en-US" b="1" dirty="0">
                <a:latin typeface="Yu Mincho" panose="02020400000000000000" pitchFamily="18" charset="-128"/>
                <a:ea typeface="Yu Mincho" panose="02020400000000000000" pitchFamily="18" charset="-128"/>
                <a:cs typeface="Times New Roman" panose="02020603050405020304" pitchFamily="18" charset="0"/>
              </a:rPr>
              <a:t>食</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べました</a:t>
            </a: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爱尔兰语 </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err="1">
                <a:latin typeface="Times New Roman" panose="02020603050405020304" pitchFamily="18" charset="0"/>
                <a:ea typeface="OLD NEWSPAPERS SUNG" panose="02000000000000000000" pitchFamily="2" charset="-122"/>
                <a:cs typeface="Times New Roman" panose="02020603050405020304" pitchFamily="18" charset="0"/>
              </a:rPr>
              <a:t>D’ith</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err="1">
                <a:latin typeface="Times New Roman" panose="02020603050405020304" pitchFamily="18" charset="0"/>
                <a:ea typeface="OLD NEWSPAPERS SUNG" panose="02000000000000000000" pitchFamily="2" charset="-122"/>
                <a:cs typeface="Times New Roman" panose="02020603050405020304" pitchFamily="18" charset="0"/>
              </a:rPr>
              <a:t>sé</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an t-</a:t>
            </a:r>
            <a:r>
              <a:rPr kumimoji="1" lang="en-US" altLang="zh-CN" dirty="0" err="1">
                <a:latin typeface="Times New Roman" panose="02020603050405020304" pitchFamily="18" charset="0"/>
                <a:ea typeface="OLD NEWSPAPERS SUNG" panose="02000000000000000000" pitchFamily="2" charset="-122"/>
                <a:cs typeface="Times New Roman" panose="02020603050405020304" pitchFamily="18" charset="0"/>
              </a:rPr>
              <a:t>úll</a:t>
            </a:r>
            <a:endPar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韩语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ko-KR" altLang="en-US" dirty="0">
                <a:latin typeface="Times New Roman" panose="02020603050405020304" pitchFamily="18" charset="0"/>
                <a:ea typeface="OLD NEWSPAPERS SUNG" panose="02000000000000000000" pitchFamily="2" charset="-122"/>
                <a:cs typeface="Times New Roman" panose="02020603050405020304" pitchFamily="18" charset="0"/>
              </a:rPr>
              <a:t>그는 사과를 먹었다</a:t>
            </a:r>
            <a:endPar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endPar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endParaRPr>
          </a:p>
        </p:txBody>
      </p:sp>
      <p:sp>
        <p:nvSpPr>
          <p:cNvPr id="7" name="标题 1">
            <a:extLst>
              <a:ext uri="{FF2B5EF4-FFF2-40B4-BE49-F238E27FC236}">
                <a16:creationId xmlns:a16="http://schemas.microsoft.com/office/drawing/2014/main" id="{BE60FDF1-720B-664E-954F-8F7CEB7BAA05}"/>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基本语序</a:t>
            </a:r>
          </a:p>
        </p:txBody>
      </p:sp>
    </p:spTree>
    <p:extLst>
      <p:ext uri="{BB962C8B-B14F-4D97-AF65-F5344CB8AC3E}">
        <p14:creationId xmlns:p14="http://schemas.microsoft.com/office/powerpoint/2010/main" val="42804166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165C3E2-0E37-CB4B-8B49-9D5F61E9DB8B}"/>
              </a:ext>
            </a:extLst>
          </p:cNvPr>
          <p:cNvSpPr>
            <a:spLocks noGrp="1"/>
          </p:cNvSpPr>
          <p:nvPr>
            <p:ph idx="1"/>
          </p:nvPr>
        </p:nvSpPr>
        <p:spPr>
          <a:xfrm>
            <a:off x="3041495" y="2141537"/>
            <a:ext cx="6109010" cy="4351338"/>
          </a:xfrm>
        </p:spPr>
        <p:txBody>
          <a:bodyPr/>
          <a:lstStyle/>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汉语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dirty="0">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他</a:t>
            </a:r>
            <a:r>
              <a:rPr kumimoji="1" lang="zh-CN" altLang="en-US" dirty="0">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吃了</a:t>
            </a:r>
            <a:r>
              <a:rPr kumimoji="1" lang="zh-CN" altLang="en-US"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苹果</a:t>
            </a:r>
            <a:endParaRPr kumimoji="1" lang="en-US" altLang="zh-CN"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英语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He</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ate</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an apple</a:t>
            </a: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日语</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b="1" dirty="0">
                <a:solidFill>
                  <a:srgbClr val="FF0000"/>
                </a:solidFill>
                <a:latin typeface="Yu Mincho" panose="02020400000000000000" pitchFamily="18" charset="-128"/>
                <a:ea typeface="Yu Mincho" panose="02020400000000000000" pitchFamily="18" charset="-128"/>
                <a:cs typeface="Times New Roman" panose="02020603050405020304" pitchFamily="18" charset="0"/>
              </a:rPr>
              <a:t>彼</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は</a:t>
            </a:r>
            <a:r>
              <a:rPr kumimoji="1" lang="ja-JP" altLang="en-US" b="1">
                <a:solidFill>
                  <a:srgbClr val="0070C0"/>
                </a:solidFill>
                <a:latin typeface="Yu Mincho" panose="02020400000000000000" pitchFamily="18" charset="-128"/>
                <a:ea typeface="Yu Mincho" panose="02020400000000000000" pitchFamily="18" charset="-128"/>
                <a:cs typeface="Times New Roman" panose="02020603050405020304" pitchFamily="18" charset="0"/>
              </a:rPr>
              <a:t>りんご</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を</a:t>
            </a:r>
            <a:r>
              <a:rPr kumimoji="1" lang="zh-CN" altLang="en-US" b="1" dirty="0">
                <a:solidFill>
                  <a:srgbClr val="00B050"/>
                </a:solidFill>
                <a:latin typeface="Yu Mincho" panose="02020400000000000000" pitchFamily="18" charset="-128"/>
                <a:ea typeface="Yu Mincho" panose="02020400000000000000" pitchFamily="18" charset="-128"/>
                <a:cs typeface="Times New Roman" panose="02020603050405020304" pitchFamily="18" charset="0"/>
              </a:rPr>
              <a:t>食</a:t>
            </a:r>
            <a:r>
              <a:rPr kumimoji="1" lang="ja-JP" altLang="en-US" b="1">
                <a:solidFill>
                  <a:srgbClr val="00B050"/>
                </a:solidFill>
                <a:latin typeface="Yu Mincho" panose="02020400000000000000" pitchFamily="18" charset="-128"/>
                <a:ea typeface="Yu Mincho" panose="02020400000000000000" pitchFamily="18" charset="-128"/>
                <a:cs typeface="Times New Roman" panose="02020603050405020304" pitchFamily="18" charset="0"/>
              </a:rPr>
              <a:t>べました</a:t>
            </a:r>
            <a:endParaRPr kumimoji="1" lang="ja-JP" altLang="en-US" b="1">
              <a:latin typeface="Yu Mincho" panose="02020400000000000000" pitchFamily="18" charset="-128"/>
              <a:ea typeface="Yu Mincho" panose="02020400000000000000" pitchFamily="18" charset="-128"/>
              <a:cs typeface="Times New Roman" panose="02020603050405020304" pitchFamily="18" charset="0"/>
            </a:endParaRP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爱尔兰语 </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err="1">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D’ith</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err="1">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sé</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an t-</a:t>
            </a:r>
            <a:r>
              <a:rPr kumimoji="1" lang="en-US" altLang="zh-CN" dirty="0" err="1">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úll</a:t>
            </a:r>
            <a:endParaRPr kumimoji="1" lang="en-US" altLang="zh-CN"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韩语</a:t>
            </a:r>
            <a:r>
              <a:rPr kumimoji="1" lang="en-US" altLang="zh-CN"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a:t>
            </a:r>
            <a:r>
              <a:rPr kumimoji="1" lang="ko-KR" altLang="en-US" dirty="0">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그는</a:t>
            </a:r>
            <a:r>
              <a:rPr kumimoji="1" lang="ko-KR" altLang="en-US"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사과</a:t>
            </a:r>
            <a:r>
              <a:rPr kumimoji="1" lang="ko-KR" altLang="en-US" dirty="0">
                <a:latin typeface="Times New Roman" panose="02020603050405020304" pitchFamily="18" charset="0"/>
                <a:ea typeface="OLD NEWSPAPERS SUNG" panose="02000000000000000000" pitchFamily="2" charset="-122"/>
                <a:cs typeface="Times New Roman" panose="02020603050405020304" pitchFamily="18" charset="0"/>
              </a:rPr>
              <a:t>를</a:t>
            </a:r>
            <a:r>
              <a:rPr kumimoji="1" lang="ko-KR" altLang="en-US" dirty="0">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a:t>
            </a:r>
            <a:r>
              <a:rPr kumimoji="1" lang="ko-KR" altLang="en-US" dirty="0">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먹었다</a:t>
            </a:r>
            <a:endParaRPr kumimoji="1" lang="en-US" altLang="zh-CN" dirty="0">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None/>
            </a:pPr>
            <a:endPar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endParaRPr>
          </a:p>
        </p:txBody>
      </p:sp>
      <p:sp>
        <p:nvSpPr>
          <p:cNvPr id="5" name="标题 1">
            <a:extLst>
              <a:ext uri="{FF2B5EF4-FFF2-40B4-BE49-F238E27FC236}">
                <a16:creationId xmlns:a16="http://schemas.microsoft.com/office/drawing/2014/main" id="{F3A65AE1-05DA-FF44-A555-EBB0714BB46B}"/>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基本语序</a:t>
            </a:r>
          </a:p>
        </p:txBody>
      </p:sp>
    </p:spTree>
    <p:extLst>
      <p:ext uri="{BB962C8B-B14F-4D97-AF65-F5344CB8AC3E}">
        <p14:creationId xmlns:p14="http://schemas.microsoft.com/office/powerpoint/2010/main" val="3826644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FC0B2675-0020-B349-80AC-8752967EC9B9}"/>
              </a:ext>
            </a:extLst>
          </p:cNvPr>
          <p:cNvSpPr txBox="1">
            <a:spLocks/>
          </p:cNvSpPr>
          <p:nvPr/>
        </p:nvSpPr>
        <p:spPr>
          <a:xfrm>
            <a:off x="3441080" y="5181019"/>
            <a:ext cx="5309839" cy="6176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OSV, OVS, VOS, VSO,</a:t>
            </a:r>
            <a:r>
              <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dirty="0">
                <a:latin typeface="Times New Roman" panose="02020603050405020304" pitchFamily="18" charset="0"/>
                <a:ea typeface="OLD NEWSPAPERS SUNG" panose="02000000000000000000" pitchFamily="2" charset="-122"/>
                <a:cs typeface="Times New Roman" panose="02020603050405020304" pitchFamily="18" charset="0"/>
              </a:rPr>
              <a:t>SOV, SVO</a:t>
            </a:r>
            <a:endPar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endParaRPr>
          </a:p>
        </p:txBody>
      </p:sp>
      <p:sp>
        <p:nvSpPr>
          <p:cNvPr id="8" name="内容占位符 2">
            <a:extLst>
              <a:ext uri="{FF2B5EF4-FFF2-40B4-BE49-F238E27FC236}">
                <a16:creationId xmlns:a16="http://schemas.microsoft.com/office/drawing/2014/main" id="{8A4E8E95-806D-1947-B78F-60A01EC91883}"/>
              </a:ext>
            </a:extLst>
          </p:cNvPr>
          <p:cNvSpPr txBox="1">
            <a:spLocks/>
          </p:cNvSpPr>
          <p:nvPr/>
        </p:nvSpPr>
        <p:spPr>
          <a:xfrm>
            <a:off x="3041495" y="2141537"/>
            <a:ext cx="610901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kumimoji="1" lang="zh-CN" altLang="en-US">
                <a:latin typeface="Times New Roman" panose="02020603050405020304" pitchFamily="18" charset="0"/>
                <a:ea typeface="OLD NEWSPAPERS SUNG" panose="02000000000000000000" pitchFamily="2" charset="-122"/>
                <a:cs typeface="Times New Roman" panose="02020603050405020304" pitchFamily="18" charset="0"/>
              </a:rPr>
              <a:t>汉语</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他</a:t>
            </a:r>
            <a:r>
              <a:rPr kumimoji="1" lang="zh-CN" altLang="en-US">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吃了</a:t>
            </a:r>
            <a:r>
              <a:rPr kumimoji="1" lang="zh-CN" altLang="en-US">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苹果</a:t>
            </a:r>
            <a:endParaRPr kumimoji="1" lang="en-US" altLang="zh-CN">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Font typeface="Arial" panose="020B0604020202020204" pitchFamily="34" charset="0"/>
              <a:buNone/>
            </a:pPr>
            <a:r>
              <a:rPr kumimoji="1" lang="zh-CN" altLang="en-US">
                <a:latin typeface="Times New Roman" panose="02020603050405020304" pitchFamily="18" charset="0"/>
                <a:ea typeface="OLD NEWSPAPERS SUNG" panose="02000000000000000000" pitchFamily="2" charset="-122"/>
                <a:cs typeface="Times New Roman" panose="02020603050405020304" pitchFamily="18" charset="0"/>
              </a:rPr>
              <a:t>英语</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He</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ate</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an apple</a:t>
            </a:r>
          </a:p>
          <a:p>
            <a:pPr marL="0" indent="0">
              <a:buFont typeface="Arial" panose="020B0604020202020204" pitchFamily="34" charset="0"/>
              <a:buNone/>
            </a:pPr>
            <a:r>
              <a:rPr kumimoji="1" lang="zh-CN" altLang="en-US">
                <a:latin typeface="Times New Roman" panose="02020603050405020304" pitchFamily="18" charset="0"/>
                <a:ea typeface="OLD NEWSPAPERS SUNG" panose="02000000000000000000" pitchFamily="2" charset="-122"/>
                <a:cs typeface="Times New Roman" panose="02020603050405020304" pitchFamily="18" charset="0"/>
              </a:rPr>
              <a:t>日语</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zh-CN" altLang="en-US" b="1">
                <a:solidFill>
                  <a:srgbClr val="FF0000"/>
                </a:solidFill>
                <a:latin typeface="Yu Mincho" panose="02020400000000000000" pitchFamily="18" charset="-128"/>
                <a:ea typeface="Yu Mincho" panose="02020400000000000000" pitchFamily="18" charset="-128"/>
                <a:cs typeface="Times New Roman" panose="02020603050405020304" pitchFamily="18" charset="0"/>
              </a:rPr>
              <a:t>彼</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は</a:t>
            </a:r>
            <a:r>
              <a:rPr kumimoji="1" lang="ja-JP" altLang="en-US" b="1">
                <a:solidFill>
                  <a:srgbClr val="0070C0"/>
                </a:solidFill>
                <a:latin typeface="Yu Mincho" panose="02020400000000000000" pitchFamily="18" charset="-128"/>
                <a:ea typeface="Yu Mincho" panose="02020400000000000000" pitchFamily="18" charset="-128"/>
                <a:cs typeface="Times New Roman" panose="02020603050405020304" pitchFamily="18" charset="0"/>
              </a:rPr>
              <a:t>りんご</a:t>
            </a:r>
            <a:r>
              <a:rPr kumimoji="1" lang="ja-JP" altLang="en-US" b="1">
                <a:latin typeface="Yu Mincho" panose="02020400000000000000" pitchFamily="18" charset="-128"/>
                <a:ea typeface="Yu Mincho" panose="02020400000000000000" pitchFamily="18" charset="-128"/>
                <a:cs typeface="Times New Roman" panose="02020603050405020304" pitchFamily="18" charset="0"/>
              </a:rPr>
              <a:t>を</a:t>
            </a:r>
            <a:r>
              <a:rPr kumimoji="1" lang="zh-CN" altLang="en-US" b="1">
                <a:solidFill>
                  <a:srgbClr val="00B050"/>
                </a:solidFill>
                <a:latin typeface="Yu Mincho" panose="02020400000000000000" pitchFamily="18" charset="-128"/>
                <a:ea typeface="Yu Mincho" panose="02020400000000000000" pitchFamily="18" charset="-128"/>
                <a:cs typeface="Times New Roman" panose="02020603050405020304" pitchFamily="18" charset="0"/>
              </a:rPr>
              <a:t>食</a:t>
            </a:r>
            <a:r>
              <a:rPr kumimoji="1" lang="ja-JP" altLang="en-US" b="1">
                <a:solidFill>
                  <a:srgbClr val="00B050"/>
                </a:solidFill>
                <a:latin typeface="Yu Mincho" panose="02020400000000000000" pitchFamily="18" charset="-128"/>
                <a:ea typeface="Yu Mincho" panose="02020400000000000000" pitchFamily="18" charset="-128"/>
                <a:cs typeface="Times New Roman" panose="02020603050405020304" pitchFamily="18" charset="0"/>
              </a:rPr>
              <a:t>べました</a:t>
            </a:r>
            <a:endParaRPr kumimoji="1" lang="ja-JP" altLang="en-US" b="1">
              <a:latin typeface="Yu Mincho" panose="02020400000000000000" pitchFamily="18" charset="-128"/>
              <a:ea typeface="Yu Mincho" panose="02020400000000000000" pitchFamily="18" charset="-128"/>
              <a:cs typeface="Times New Roman" panose="02020603050405020304" pitchFamily="18" charset="0"/>
            </a:endParaRPr>
          </a:p>
          <a:p>
            <a:pPr marL="0" indent="0">
              <a:buFont typeface="Arial" panose="020B0604020202020204" pitchFamily="34" charset="0"/>
              <a:buNone/>
            </a:pPr>
            <a:r>
              <a:rPr kumimoji="1" lang="zh-CN" altLang="en-US">
                <a:latin typeface="Times New Roman" panose="02020603050405020304" pitchFamily="18" charset="0"/>
                <a:ea typeface="OLD NEWSPAPERS SUNG" panose="02000000000000000000" pitchFamily="2" charset="-122"/>
                <a:cs typeface="Times New Roman" panose="02020603050405020304" pitchFamily="18" charset="0"/>
              </a:rPr>
              <a:t>爱尔兰语 </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D’ith</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sé</a:t>
            </a:r>
            <a:r>
              <a:rPr kumimoji="1" lang="en-US" altLang="zh-CN">
                <a:latin typeface="Times New Roman" panose="02020603050405020304" pitchFamily="18" charset="0"/>
                <a:ea typeface="OLD NEWSPAPERS SUNG" panose="02000000000000000000" pitchFamily="2" charset="-122"/>
                <a:cs typeface="Times New Roman" panose="02020603050405020304" pitchFamily="18" charset="0"/>
              </a:rPr>
              <a:t> </a:t>
            </a:r>
            <a:r>
              <a:rPr kumimoji="1" lang="en-US" altLang="zh-CN">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an t-úll</a:t>
            </a:r>
          </a:p>
          <a:p>
            <a:pPr marL="0" indent="0">
              <a:buFont typeface="Arial" panose="020B0604020202020204" pitchFamily="34" charset="0"/>
              <a:buNone/>
            </a:pPr>
            <a:r>
              <a:rPr kumimoji="1" lang="zh-CN" altLang="en-US">
                <a:latin typeface="Times New Roman" panose="02020603050405020304" pitchFamily="18" charset="0"/>
                <a:ea typeface="OLD NEWSPAPERS SUNG" panose="02000000000000000000" pitchFamily="2" charset="-122"/>
                <a:cs typeface="Times New Roman" panose="02020603050405020304" pitchFamily="18" charset="0"/>
              </a:rPr>
              <a:t>韩语</a:t>
            </a:r>
            <a:r>
              <a:rPr kumimoji="1" lang="en-US" altLang="zh-CN">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a:t>
            </a:r>
            <a:r>
              <a:rPr kumimoji="1" lang="ko-KR" altLang="en-US">
                <a:solidFill>
                  <a:srgbClr val="FF0000"/>
                </a:solidFill>
                <a:latin typeface="Times New Roman" panose="02020603050405020304" pitchFamily="18" charset="0"/>
                <a:ea typeface="OLD NEWSPAPERS SUNG" panose="02000000000000000000" pitchFamily="2" charset="-122"/>
                <a:cs typeface="Times New Roman" panose="02020603050405020304" pitchFamily="18" charset="0"/>
              </a:rPr>
              <a:t>그는</a:t>
            </a:r>
            <a:r>
              <a:rPr kumimoji="1" lang="ko-KR" altLang="en-US">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사과</a:t>
            </a:r>
            <a:r>
              <a:rPr kumimoji="1" lang="ko-KR" altLang="en-US">
                <a:latin typeface="Times New Roman" panose="02020603050405020304" pitchFamily="18" charset="0"/>
                <a:ea typeface="OLD NEWSPAPERS SUNG" panose="02000000000000000000" pitchFamily="2" charset="-122"/>
                <a:cs typeface="Times New Roman" panose="02020603050405020304" pitchFamily="18" charset="0"/>
              </a:rPr>
              <a:t>를</a:t>
            </a:r>
            <a:r>
              <a:rPr kumimoji="1" lang="ko-KR" altLang="en-US">
                <a:solidFill>
                  <a:srgbClr val="0070C0"/>
                </a:solidFill>
                <a:latin typeface="Times New Roman" panose="02020603050405020304" pitchFamily="18" charset="0"/>
                <a:ea typeface="OLD NEWSPAPERS SUNG" panose="02000000000000000000" pitchFamily="2" charset="-122"/>
                <a:cs typeface="Times New Roman" panose="02020603050405020304" pitchFamily="18" charset="0"/>
              </a:rPr>
              <a:t> </a:t>
            </a:r>
            <a:r>
              <a:rPr kumimoji="1" lang="ko-KR" altLang="en-US">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rPr>
              <a:t>먹었다</a:t>
            </a:r>
            <a:endParaRPr kumimoji="1" lang="en-US" altLang="zh-CN">
              <a:solidFill>
                <a:srgbClr val="00B050"/>
              </a:solidFill>
              <a:latin typeface="Times New Roman" panose="02020603050405020304" pitchFamily="18" charset="0"/>
              <a:ea typeface="OLD NEWSPAPERS SUNG" panose="02000000000000000000" pitchFamily="2" charset="-122"/>
              <a:cs typeface="Times New Roman" panose="02020603050405020304" pitchFamily="18" charset="0"/>
            </a:endParaRPr>
          </a:p>
          <a:p>
            <a:pPr marL="0" indent="0">
              <a:buFont typeface="Arial" panose="020B0604020202020204" pitchFamily="34" charset="0"/>
              <a:buNone/>
            </a:pPr>
            <a:endParaRPr kumimoji="1" lang="zh-CN" altLang="en-US" dirty="0">
              <a:latin typeface="Times New Roman" panose="02020603050405020304" pitchFamily="18" charset="0"/>
              <a:ea typeface="OLD NEWSPAPERS SUNG" panose="02000000000000000000" pitchFamily="2" charset="-122"/>
              <a:cs typeface="Times New Roman" panose="02020603050405020304" pitchFamily="18" charset="0"/>
            </a:endParaRPr>
          </a:p>
        </p:txBody>
      </p:sp>
      <p:sp>
        <p:nvSpPr>
          <p:cNvPr id="12" name="标题 1">
            <a:extLst>
              <a:ext uri="{FF2B5EF4-FFF2-40B4-BE49-F238E27FC236}">
                <a16:creationId xmlns:a16="http://schemas.microsoft.com/office/drawing/2014/main" id="{96E08B74-BFAC-D848-B97B-FF564B1322C5}"/>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基本语序</a:t>
            </a:r>
          </a:p>
        </p:txBody>
      </p:sp>
    </p:spTree>
    <p:extLst>
      <p:ext uri="{BB962C8B-B14F-4D97-AF65-F5344CB8AC3E}">
        <p14:creationId xmlns:p14="http://schemas.microsoft.com/office/powerpoint/2010/main" val="2178074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7D3DBE-92A5-6545-8713-33669E275033}"/>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基本语序</a:t>
            </a:r>
          </a:p>
        </p:txBody>
      </p:sp>
      <p:graphicFrame>
        <p:nvGraphicFramePr>
          <p:cNvPr id="6" name="图表 5">
            <a:extLst>
              <a:ext uri="{FF2B5EF4-FFF2-40B4-BE49-F238E27FC236}">
                <a16:creationId xmlns:a16="http://schemas.microsoft.com/office/drawing/2014/main" id="{D9B41192-5206-9144-B5A9-0669A0EBD8C0}"/>
              </a:ext>
            </a:extLst>
          </p:cNvPr>
          <p:cNvGraphicFramePr>
            <a:graphicFrameLocks/>
          </p:cNvGraphicFramePr>
          <p:nvPr>
            <p:extLst>
              <p:ext uri="{D42A27DB-BD31-4B8C-83A1-F6EECF244321}">
                <p14:modId xmlns:p14="http://schemas.microsoft.com/office/powerpoint/2010/main" val="1287302861"/>
              </p:ext>
            </p:extLst>
          </p:nvPr>
        </p:nvGraphicFramePr>
        <p:xfrm>
          <a:off x="2648414" y="1690688"/>
          <a:ext cx="6895171" cy="44354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71877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90E590-250A-D84C-925F-034ECB11542C}"/>
              </a:ext>
            </a:extLst>
          </p:cNvPr>
          <p:cNvSpPr>
            <a:spLocks noGrp="1"/>
          </p:cNvSpPr>
          <p:nvPr>
            <p:ph type="title"/>
          </p:nvPr>
        </p:nvSpPr>
        <p:spPr/>
        <p:txBody>
          <a:bodyPr/>
          <a:lstStyle/>
          <a:p>
            <a:r>
              <a:rPr kumimoji="1" lang="zh-CN" altLang="en-US" dirty="0">
                <a:latin typeface="OLD NEWSPAPERS SUNG" panose="02000000000000000000" pitchFamily="2" charset="-122"/>
                <a:ea typeface="OLD NEWSPAPERS SUNG" panose="02000000000000000000" pitchFamily="2" charset="-122"/>
              </a:rPr>
              <a:t>句法结</a:t>
            </a:r>
            <a:r>
              <a:rPr kumimoji="1" lang="zh-CN" altLang="en-US" sz="100" dirty="0">
                <a:latin typeface="OLD NEWSPAPERS SUNG" panose="02000000000000000000" pitchFamily="2" charset="-122"/>
                <a:ea typeface="OLD NEWSPAPERS SUNG" panose="02000000000000000000" pitchFamily="2" charset="-122"/>
              </a:rPr>
              <a:t> </a:t>
            </a:r>
            <a:r>
              <a:rPr kumimoji="1" lang="zh-CN" altLang="en-US" dirty="0">
                <a:latin typeface="OLD NEWSPAPERS SUNG" panose="02000000000000000000" pitchFamily="2" charset="-122"/>
                <a:ea typeface="OLD NEWSPAPERS SUNG" panose="02000000000000000000" pitchFamily="2" charset="-122"/>
              </a:rPr>
              <a:t>构</a:t>
            </a:r>
          </a:p>
        </p:txBody>
      </p:sp>
      <p:sp>
        <p:nvSpPr>
          <p:cNvPr id="3" name="内容占位符 2">
            <a:extLst>
              <a:ext uri="{FF2B5EF4-FFF2-40B4-BE49-F238E27FC236}">
                <a16:creationId xmlns:a16="http://schemas.microsoft.com/office/drawing/2014/main" id="{0705A0FA-E760-0C45-8C27-0D6517DBFB66}"/>
              </a:ext>
            </a:extLst>
          </p:cNvPr>
          <p:cNvSpPr>
            <a:spLocks noGrp="1"/>
          </p:cNvSpPr>
          <p:nvPr>
            <p:ph idx="1"/>
          </p:nvPr>
        </p:nvSpPr>
        <p:spPr/>
        <p:txBody>
          <a:bodyPr/>
          <a:lstStyle/>
          <a:p>
            <a:r>
              <a:rPr kumimoji="1" lang="zh-CN" altLang="en-US" dirty="0">
                <a:latin typeface="OLD NEWSPAPERS SUNG" panose="02000000000000000000" pitchFamily="2" charset="-122"/>
                <a:ea typeface="OLD NEWSPAPERS SUNG" panose="02000000000000000000" pitchFamily="2" charset="-122"/>
              </a:rPr>
              <a:t>词组合的顺序影响句子的意思。</a:t>
            </a:r>
            <a:endParaRPr kumimoji="1" lang="en-US" altLang="zh-CN" dirty="0">
              <a:latin typeface="OLD NEWSPAPERS SUNG" panose="02000000000000000000" pitchFamily="2" charset="-122"/>
              <a:ea typeface="OLD NEWSPAPERS SUNG" panose="02000000000000000000" pitchFamily="2" charset="-122"/>
            </a:endParaRPr>
          </a:p>
          <a:p>
            <a:pPr marL="0" indent="0">
              <a:buNone/>
            </a:pPr>
            <a:r>
              <a:rPr kumimoji="1" lang="zh-CN" altLang="en-US" dirty="0">
                <a:latin typeface="OLD NEWSPAPERS SUNG" panose="02000000000000000000" pitchFamily="2" charset="-122"/>
                <a:ea typeface="OLD NEWSPAPERS SUNG" panose="02000000000000000000" pitchFamily="2" charset="-122"/>
              </a:rPr>
              <a:t>句子是层级结构，而非线性结构。</a:t>
            </a:r>
          </a:p>
        </p:txBody>
      </p:sp>
    </p:spTree>
    <p:extLst>
      <p:ext uri="{BB962C8B-B14F-4D97-AF65-F5344CB8AC3E}">
        <p14:creationId xmlns:p14="http://schemas.microsoft.com/office/powerpoint/2010/main" val="24114351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3062</TotalTime>
  <Words>989</Words>
  <Application>Microsoft Macintosh PowerPoint</Application>
  <PresentationFormat>宽屏</PresentationFormat>
  <Paragraphs>136</Paragraphs>
  <Slides>23</Slides>
  <Notes>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等线</vt:lpstr>
      <vt:lpstr>等线 Light</vt:lpstr>
      <vt:lpstr>OLD NEWSPAPERS SUNG</vt:lpstr>
      <vt:lpstr>Yu Mincho</vt:lpstr>
      <vt:lpstr>Arial</vt:lpstr>
      <vt:lpstr>Lucida Bright</vt:lpstr>
      <vt:lpstr>Times New Roman</vt:lpstr>
      <vt:lpstr>Office 主题​​</vt:lpstr>
      <vt:lpstr>Syntax 句法学非常入门 </vt:lpstr>
      <vt:lpstr>语法？句法？</vt:lpstr>
      <vt:lpstr>语法？句法？</vt:lpstr>
      <vt:lpstr>PowerPoint 演示文稿</vt:lpstr>
      <vt:lpstr>基本语序</vt:lpstr>
      <vt:lpstr>基本语序</vt:lpstr>
      <vt:lpstr>基本语序</vt:lpstr>
      <vt:lpstr>基本语序</vt:lpstr>
      <vt:lpstr>句法结 构</vt:lpstr>
      <vt:lpstr>句子是层级结构，而非线性结构。</vt:lpstr>
      <vt:lpstr>句子是层级结构，而非线性结构。</vt:lpstr>
      <vt:lpstr>句子是层级结构，而非线性结构。</vt:lpstr>
      <vt:lpstr>句子是层级结构，而非线性结构。</vt:lpstr>
      <vt:lpstr>向心结构</vt:lpstr>
      <vt:lpstr>向心结构</vt:lpstr>
      <vt:lpstr>句法分析树状图</vt:lpstr>
      <vt:lpstr>句法分析树状图</vt:lpstr>
      <vt:lpstr>句法分析树状图</vt:lpstr>
      <vt:lpstr>句法分析树状图</vt:lpstr>
      <vt:lpstr>句法分析树状图</vt:lpstr>
      <vt:lpstr>句法分析树状图</vt:lpstr>
      <vt:lpstr>句法分析树状图</vt:lpstr>
      <vt:lpstr>句法分析树状图</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Syntax 句法学  ——语词到篇章</dc:title>
  <dc:creator>淇奥 杨</dc:creator>
  <cp:lastModifiedBy>淇奥 杨</cp:lastModifiedBy>
  <cp:revision>24</cp:revision>
  <dcterms:created xsi:type="dcterms:W3CDTF">2024-10-22T06:33:43Z</dcterms:created>
  <dcterms:modified xsi:type="dcterms:W3CDTF">2024-10-24T09:35:50Z</dcterms:modified>
</cp:coreProperties>
</file>